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3" r:id="rId2"/>
    <p:sldId id="258" r:id="rId3"/>
    <p:sldId id="266" r:id="rId4"/>
    <p:sldId id="268" r:id="rId5"/>
    <p:sldId id="256" r:id="rId6"/>
    <p:sldId id="257" r:id="rId7"/>
    <p:sldId id="327" r:id="rId8"/>
    <p:sldId id="329" r:id="rId9"/>
    <p:sldId id="331" r:id="rId10"/>
    <p:sldId id="261" r:id="rId11"/>
    <p:sldId id="290" r:id="rId12"/>
    <p:sldId id="291" r:id="rId13"/>
    <p:sldId id="308" r:id="rId14"/>
    <p:sldId id="310" r:id="rId15"/>
    <p:sldId id="321" r:id="rId16"/>
    <p:sldId id="322" r:id="rId17"/>
    <p:sldId id="312" r:id="rId18"/>
    <p:sldId id="325" r:id="rId19"/>
    <p:sldId id="323" r:id="rId20"/>
    <p:sldId id="317" r:id="rId21"/>
    <p:sldId id="324" r:id="rId22"/>
    <p:sldId id="315" r:id="rId23"/>
    <p:sldId id="293" r:id="rId24"/>
    <p:sldId id="326" r:id="rId25"/>
    <p:sldId id="262" r:id="rId26"/>
    <p:sldId id="27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09" autoAdjust="0"/>
    <p:restoredTop sz="94660"/>
  </p:normalViewPr>
  <p:slideViewPr>
    <p:cSldViewPr snapToGrid="0">
      <p:cViewPr>
        <p:scale>
          <a:sx n="70" d="100"/>
          <a:sy n="70" d="100"/>
        </p:scale>
        <p:origin x="25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jpeg>
</file>

<file path=ppt/media/image11.jpeg>
</file>

<file path=ppt/media/image12.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D426-E008-4B2D-9335-586CDC03B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F55F4C4-A97F-4C64-94A5-6683254A3B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6EB0B9-444A-4D04-B54D-87E0A036B6F8}"/>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21-07-2024</a:t>
            </a:fld>
            <a:endParaRPr lang="en-IN" dirty="0"/>
          </a:p>
        </p:txBody>
      </p:sp>
      <p:sp>
        <p:nvSpPr>
          <p:cNvPr id="5" name="Footer Placeholder 4">
            <a:extLst>
              <a:ext uri="{FF2B5EF4-FFF2-40B4-BE49-F238E27FC236}">
                <a16:creationId xmlns:a16="http://schemas.microsoft.com/office/drawing/2014/main" id="{30248BCF-6D52-453C-985F-8E6981D4BA5E}"/>
              </a:ext>
            </a:extLst>
          </p:cNvPr>
          <p:cNvSpPr>
            <a:spLocks noGrp="1"/>
          </p:cNvSpPr>
          <p:nvPr>
            <p:ph type="ftr" sz="quarter" idx="11"/>
          </p:nvPr>
        </p:nvSpPr>
        <p:spPr>
          <a:xfrm>
            <a:off x="4038600" y="6356350"/>
            <a:ext cx="4114800" cy="365125"/>
          </a:xfrm>
          <a:prstGeom prst="rect">
            <a:avLst/>
          </a:prstGeom>
        </p:spPr>
        <p:txBody>
          <a:bodyPr/>
          <a:lstStyle/>
          <a:p>
            <a:endParaRPr lang="en-IN" dirty="0"/>
          </a:p>
        </p:txBody>
      </p:sp>
      <p:sp>
        <p:nvSpPr>
          <p:cNvPr id="6" name="Slide Number Placeholder 5">
            <a:extLst>
              <a:ext uri="{FF2B5EF4-FFF2-40B4-BE49-F238E27FC236}">
                <a16:creationId xmlns:a16="http://schemas.microsoft.com/office/drawing/2014/main" id="{865FB5AE-C002-485B-8772-E8AF429C440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dirty="0"/>
          </a:p>
        </p:txBody>
      </p:sp>
    </p:spTree>
    <p:extLst>
      <p:ext uri="{BB962C8B-B14F-4D97-AF65-F5344CB8AC3E}">
        <p14:creationId xmlns:p14="http://schemas.microsoft.com/office/powerpoint/2010/main" val="3127624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EF6F910-BA9D-477D-A5CF-F9F594983A76}"/>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E9A8FC27-7280-4AEC-BC8B-85E78778205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5" name="TextBox 14">
            <a:extLst>
              <a:ext uri="{FF2B5EF4-FFF2-40B4-BE49-F238E27FC236}">
                <a16:creationId xmlns:a16="http://schemas.microsoft.com/office/drawing/2014/main" id="{9BC2C5C0-A97C-437A-995C-59C435A260AB}"/>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302722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D300-5A9D-4801-B3AA-34841CB2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E9D0828-03E3-4F32-BCE4-D4480DA80D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9B2C35-E93D-41E2-9092-7E6CF83D9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9BB9B-9B80-456E-BA6E-97034C073AE2}"/>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21-07-2024</a:t>
            </a:fld>
            <a:endParaRPr lang="en-IN" dirty="0"/>
          </a:p>
        </p:txBody>
      </p:sp>
      <p:sp>
        <p:nvSpPr>
          <p:cNvPr id="6" name="Footer Placeholder 5">
            <a:extLst>
              <a:ext uri="{FF2B5EF4-FFF2-40B4-BE49-F238E27FC236}">
                <a16:creationId xmlns:a16="http://schemas.microsoft.com/office/drawing/2014/main" id="{25F40B01-0380-4113-BE72-37C8EB8B2AB9}"/>
              </a:ext>
            </a:extLst>
          </p:cNvPr>
          <p:cNvSpPr>
            <a:spLocks noGrp="1"/>
          </p:cNvSpPr>
          <p:nvPr>
            <p:ph type="ftr" sz="quarter" idx="11"/>
          </p:nvPr>
        </p:nvSpPr>
        <p:spPr>
          <a:xfrm>
            <a:off x="4038600" y="6356350"/>
            <a:ext cx="4114800" cy="365125"/>
          </a:xfrm>
          <a:prstGeom prst="rect">
            <a:avLst/>
          </a:prstGeom>
        </p:spPr>
        <p:txBody>
          <a:bodyPr/>
          <a:lstStyle/>
          <a:p>
            <a:endParaRPr lang="en-IN" dirty="0"/>
          </a:p>
        </p:txBody>
      </p:sp>
      <p:sp>
        <p:nvSpPr>
          <p:cNvPr id="7" name="Slide Number Placeholder 6">
            <a:extLst>
              <a:ext uri="{FF2B5EF4-FFF2-40B4-BE49-F238E27FC236}">
                <a16:creationId xmlns:a16="http://schemas.microsoft.com/office/drawing/2014/main" id="{8FDCE424-9E5D-4A7B-AACD-C29EE2C96011}"/>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dirty="0"/>
          </a:p>
        </p:txBody>
      </p:sp>
    </p:spTree>
    <p:extLst>
      <p:ext uri="{BB962C8B-B14F-4D97-AF65-F5344CB8AC3E}">
        <p14:creationId xmlns:p14="http://schemas.microsoft.com/office/powerpoint/2010/main" val="42423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5A79-EF9C-4709-B309-FD2D4A5223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6BFCE7-09CA-4613-8768-CCE4F81EA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4" name="Text Placeholder 3">
            <a:extLst>
              <a:ext uri="{FF2B5EF4-FFF2-40B4-BE49-F238E27FC236}">
                <a16:creationId xmlns:a16="http://schemas.microsoft.com/office/drawing/2014/main" id="{E2AA1215-EC64-4A7B-8722-5C1138A0C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0224B4-57F6-4098-A2DA-547459EC585C}"/>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21-07-2024</a:t>
            </a:fld>
            <a:endParaRPr lang="en-IN" dirty="0"/>
          </a:p>
        </p:txBody>
      </p:sp>
      <p:sp>
        <p:nvSpPr>
          <p:cNvPr id="6" name="Footer Placeholder 5">
            <a:extLst>
              <a:ext uri="{FF2B5EF4-FFF2-40B4-BE49-F238E27FC236}">
                <a16:creationId xmlns:a16="http://schemas.microsoft.com/office/drawing/2014/main" id="{3D1B90C0-D69A-453F-9920-35BF345E48D2}"/>
              </a:ext>
            </a:extLst>
          </p:cNvPr>
          <p:cNvSpPr>
            <a:spLocks noGrp="1"/>
          </p:cNvSpPr>
          <p:nvPr>
            <p:ph type="ftr" sz="quarter" idx="11"/>
          </p:nvPr>
        </p:nvSpPr>
        <p:spPr>
          <a:xfrm>
            <a:off x="4038600" y="6356350"/>
            <a:ext cx="4114800" cy="365125"/>
          </a:xfrm>
          <a:prstGeom prst="rect">
            <a:avLst/>
          </a:prstGeom>
        </p:spPr>
        <p:txBody>
          <a:bodyPr/>
          <a:lstStyle/>
          <a:p>
            <a:endParaRPr lang="en-IN" dirty="0"/>
          </a:p>
        </p:txBody>
      </p:sp>
      <p:sp>
        <p:nvSpPr>
          <p:cNvPr id="7" name="Slide Number Placeholder 6">
            <a:extLst>
              <a:ext uri="{FF2B5EF4-FFF2-40B4-BE49-F238E27FC236}">
                <a16:creationId xmlns:a16="http://schemas.microsoft.com/office/drawing/2014/main" id="{34230C1F-DB6A-4A97-9186-2F97F0F6D3A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dirty="0"/>
          </a:p>
        </p:txBody>
      </p:sp>
    </p:spTree>
    <p:extLst>
      <p:ext uri="{BB962C8B-B14F-4D97-AF65-F5344CB8AC3E}">
        <p14:creationId xmlns:p14="http://schemas.microsoft.com/office/powerpoint/2010/main" val="323036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358B71-A579-4840-9E69-E375B33802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CB4C15-296C-483A-8CCB-4A92175240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166B90-E812-4DB5-ADA2-F33AA2366571}"/>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21-07-2024</a:t>
            </a:fld>
            <a:endParaRPr lang="en-IN" dirty="0"/>
          </a:p>
        </p:txBody>
      </p:sp>
      <p:sp>
        <p:nvSpPr>
          <p:cNvPr id="5" name="Footer Placeholder 4">
            <a:extLst>
              <a:ext uri="{FF2B5EF4-FFF2-40B4-BE49-F238E27FC236}">
                <a16:creationId xmlns:a16="http://schemas.microsoft.com/office/drawing/2014/main" id="{37D2B834-F620-440D-9D14-F9497E6EB17F}"/>
              </a:ext>
            </a:extLst>
          </p:cNvPr>
          <p:cNvSpPr>
            <a:spLocks noGrp="1"/>
          </p:cNvSpPr>
          <p:nvPr>
            <p:ph type="ftr" sz="quarter" idx="11"/>
          </p:nvPr>
        </p:nvSpPr>
        <p:spPr>
          <a:xfrm>
            <a:off x="4038600" y="6356350"/>
            <a:ext cx="4114800" cy="365125"/>
          </a:xfrm>
          <a:prstGeom prst="rect">
            <a:avLst/>
          </a:prstGeom>
        </p:spPr>
        <p:txBody>
          <a:bodyPr/>
          <a:lstStyle/>
          <a:p>
            <a:endParaRPr lang="en-IN" dirty="0"/>
          </a:p>
        </p:txBody>
      </p:sp>
      <p:sp>
        <p:nvSpPr>
          <p:cNvPr id="6" name="Slide Number Placeholder 5">
            <a:extLst>
              <a:ext uri="{FF2B5EF4-FFF2-40B4-BE49-F238E27FC236}">
                <a16:creationId xmlns:a16="http://schemas.microsoft.com/office/drawing/2014/main" id="{B52E4C82-C817-4A25-9066-78623E0AACCD}"/>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dirty="0"/>
          </a:p>
        </p:txBody>
      </p:sp>
    </p:spTree>
    <p:extLst>
      <p:ext uri="{BB962C8B-B14F-4D97-AF65-F5344CB8AC3E}">
        <p14:creationId xmlns:p14="http://schemas.microsoft.com/office/powerpoint/2010/main" val="2933748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9BD059-6120-4484-8D44-7E2026AED657}"/>
              </a:ext>
            </a:extLst>
          </p:cNvPr>
          <p:cNvSpPr>
            <a:spLocks noGrp="1"/>
          </p:cNvSpPr>
          <p:nvPr>
            <p:ph type="title"/>
          </p:nvPr>
        </p:nvSpPr>
        <p:spPr>
          <a:xfrm>
            <a:off x="2026826" y="365125"/>
            <a:ext cx="9326973" cy="1325563"/>
          </a:xfrm>
          <a:prstGeom prst="rect">
            <a:avLst/>
          </a:prstGeom>
        </p:spPr>
        <p:txBody>
          <a:bodyPr vert="horz" lIns="91440" tIns="45720" rIns="91440" bIns="45720" rtlCol="0" anchor="ctr">
            <a:normAutofit/>
          </a:bodyPr>
          <a:lstStyle/>
          <a:p>
            <a:r>
              <a:rPr lang="en-US"/>
              <a:t>Click to edit Master title style</a:t>
            </a:r>
            <a:endParaRPr lang="en-IN" dirty="0"/>
          </a:p>
        </p:txBody>
      </p:sp>
      <p:sp>
        <p:nvSpPr>
          <p:cNvPr id="3" name="Text Placeholder 2">
            <a:extLst>
              <a:ext uri="{FF2B5EF4-FFF2-40B4-BE49-F238E27FC236}">
                <a16:creationId xmlns:a16="http://schemas.microsoft.com/office/drawing/2014/main" id="{7E44CA1C-D0E7-42CE-8CEB-6E514C5701AB}"/>
              </a:ext>
            </a:extLst>
          </p:cNvPr>
          <p:cNvSpPr>
            <a:spLocks noGrp="1"/>
          </p:cNvSpPr>
          <p:nvPr>
            <p:ph type="body" idx="1"/>
          </p:nvPr>
        </p:nvSpPr>
        <p:spPr>
          <a:xfrm>
            <a:off x="838200" y="1825625"/>
            <a:ext cx="9682113" cy="2359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Rectangle 7">
            <a:extLst>
              <a:ext uri="{FF2B5EF4-FFF2-40B4-BE49-F238E27FC236}">
                <a16:creationId xmlns:a16="http://schemas.microsoft.com/office/drawing/2014/main" id="{41605BAC-9D39-404C-AD13-DD69DDFB97C6}"/>
              </a:ext>
            </a:extLst>
          </p:cNvPr>
          <p:cNvSpPr/>
          <p:nvPr/>
        </p:nvSpPr>
        <p:spPr>
          <a:xfrm>
            <a:off x="134377" y="122331"/>
            <a:ext cx="1712857" cy="1703294"/>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pic>
        <p:nvPicPr>
          <p:cNvPr id="10" name="Picture 9">
            <a:extLst>
              <a:ext uri="{FF2B5EF4-FFF2-40B4-BE49-F238E27FC236}">
                <a16:creationId xmlns:a16="http://schemas.microsoft.com/office/drawing/2014/main" id="{4FED9456-7CCB-4A60-962C-2BC0ED7E66C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3970" y="453433"/>
            <a:ext cx="1353671" cy="870374"/>
          </a:xfrm>
          <a:prstGeom prst="rect">
            <a:avLst/>
          </a:prstGeom>
        </p:spPr>
      </p:pic>
      <p:sp>
        <p:nvSpPr>
          <p:cNvPr id="12" name="Rectangle 11">
            <a:extLst>
              <a:ext uri="{FF2B5EF4-FFF2-40B4-BE49-F238E27FC236}">
                <a16:creationId xmlns:a16="http://schemas.microsoft.com/office/drawing/2014/main" id="{4244CC2D-7374-4AFB-AABA-B8824998FC38}"/>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19C9B830-65CE-40FD-BDD2-ABD1DFDB131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6" name="TextBox 15">
            <a:extLst>
              <a:ext uri="{FF2B5EF4-FFF2-40B4-BE49-F238E27FC236}">
                <a16:creationId xmlns:a16="http://schemas.microsoft.com/office/drawing/2014/main" id="{021E2F4B-43D1-4E23-9D40-9F9BF91953A6}"/>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6378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CEDE62-ABB3-FC1C-76B8-F7C89731AD54}"/>
              </a:ext>
            </a:extLst>
          </p:cNvPr>
          <p:cNvSpPr/>
          <p:nvPr/>
        </p:nvSpPr>
        <p:spPr>
          <a:xfrm>
            <a:off x="0" y="0"/>
            <a:ext cx="12190413" cy="6858000"/>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p>
        </p:txBody>
      </p:sp>
      <p:sp>
        <p:nvSpPr>
          <p:cNvPr id="3" name="TextBox 5">
            <a:extLst>
              <a:ext uri="{FF2B5EF4-FFF2-40B4-BE49-F238E27FC236}">
                <a16:creationId xmlns:a16="http://schemas.microsoft.com/office/drawing/2014/main" id="{464E5350-F49E-1ECB-866A-8A8D9FC6F47D}"/>
              </a:ext>
            </a:extLst>
          </p:cNvPr>
          <p:cNvSpPr txBox="1">
            <a:spLocks noChangeArrowheads="1"/>
          </p:cNvSpPr>
          <p:nvPr/>
        </p:nvSpPr>
        <p:spPr bwMode="auto">
          <a:xfrm>
            <a:off x="9409747" y="239187"/>
            <a:ext cx="3432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IN" altLang="en-US" dirty="0">
                <a:solidFill>
                  <a:schemeClr val="bg1"/>
                </a:solidFill>
                <a:latin typeface="Times New Roman" panose="02020603050405020304" pitchFamily="18" charset="0"/>
                <a:cs typeface="Times New Roman" panose="02020603050405020304" pitchFamily="18" charset="0"/>
              </a:rPr>
              <a:t>www.cambridge.edu.in</a:t>
            </a:r>
          </a:p>
        </p:txBody>
      </p:sp>
      <p:pic>
        <p:nvPicPr>
          <p:cNvPr id="4" name="Picture Placeholder 8">
            <a:extLst>
              <a:ext uri="{FF2B5EF4-FFF2-40B4-BE49-F238E27FC236}">
                <a16:creationId xmlns:a16="http://schemas.microsoft.com/office/drawing/2014/main" id="{2EFCBA0D-4BCF-F9C5-708E-5906E8AFD0A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1" t="-110" r="36201" b="2740"/>
          <a:stretch>
            <a:fillRect/>
          </a:stretch>
        </p:blipFill>
        <p:spPr>
          <a:xfrm>
            <a:off x="6333938" y="848261"/>
            <a:ext cx="5866636"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
        <p:nvSpPr>
          <p:cNvPr id="5" name="Title 6">
            <a:extLst>
              <a:ext uri="{FF2B5EF4-FFF2-40B4-BE49-F238E27FC236}">
                <a16:creationId xmlns:a16="http://schemas.microsoft.com/office/drawing/2014/main" id="{794299C3-7F08-6612-657B-9AF785B9E77C}"/>
              </a:ext>
            </a:extLst>
          </p:cNvPr>
          <p:cNvSpPr txBox="1">
            <a:spLocks/>
          </p:cNvSpPr>
          <p:nvPr/>
        </p:nvSpPr>
        <p:spPr>
          <a:xfrm>
            <a:off x="251936" y="6282358"/>
            <a:ext cx="6697980" cy="4616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20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a:t>
            </a:r>
            <a:endParaRPr lang="en-IN" altLang="en-US" sz="2000" b="1" i="1" dirty="0">
              <a:solidFill>
                <a:schemeClr val="bg1"/>
              </a:solidFill>
              <a:latin typeface="Times New Roman" panose="02020603050405020304" pitchFamily="18" charset="0"/>
              <a:cs typeface="Times New Roman" panose="02020603050405020304" pitchFamily="18" charset="0"/>
            </a:endParaRPr>
          </a:p>
        </p:txBody>
      </p:sp>
      <p:pic>
        <p:nvPicPr>
          <p:cNvPr id="6" name="Picture 1">
            <a:extLst>
              <a:ext uri="{FF2B5EF4-FFF2-40B4-BE49-F238E27FC236}">
                <a16:creationId xmlns:a16="http://schemas.microsoft.com/office/drawing/2014/main" id="{0ADEEA5E-7E34-2144-13C2-A6D5700E51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9513" y="315689"/>
            <a:ext cx="2041549" cy="131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8">
            <a:extLst>
              <a:ext uri="{FF2B5EF4-FFF2-40B4-BE49-F238E27FC236}">
                <a16:creationId xmlns:a16="http://schemas.microsoft.com/office/drawing/2014/main" id="{A0C4A2F1-5814-E0F5-F08D-984505CB2F7F}"/>
              </a:ext>
            </a:extLst>
          </p:cNvPr>
          <p:cNvSpPr txBox="1"/>
          <p:nvPr/>
        </p:nvSpPr>
        <p:spPr>
          <a:xfrm>
            <a:off x="359513" y="1706420"/>
            <a:ext cx="6219087" cy="1058128"/>
          </a:xfrm>
          <a:prstGeom prst="rect">
            <a:avLst/>
          </a:prstGeom>
        </p:spPr>
        <p:txBody>
          <a:bodyPr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defRPr/>
            </a:pPr>
            <a:r>
              <a:rPr lang="en-US" sz="2400" b="1" dirty="0">
                <a:solidFill>
                  <a:srgbClr val="00A1DA"/>
                </a:solidFill>
                <a:latin typeface="Times New Roman" panose="02020603050405020304" pitchFamily="18" charset="0"/>
                <a:cs typeface="Times New Roman" panose="02020603050405020304" pitchFamily="18" charset="0"/>
              </a:rPr>
              <a:t>Project Work Phase – I</a:t>
            </a:r>
          </a:p>
          <a:p>
            <a:pPr algn="just">
              <a:defRPr/>
            </a:pPr>
            <a:r>
              <a:rPr lang="en-US" sz="2400" b="1" dirty="0">
                <a:solidFill>
                  <a:srgbClr val="00A1DA"/>
                </a:solidFill>
                <a:latin typeface="Times New Roman" panose="02020603050405020304" pitchFamily="18" charset="0"/>
                <a:cs typeface="Times New Roman" panose="02020603050405020304" pitchFamily="18" charset="0"/>
              </a:rPr>
              <a:t>Subject Code:21AIMP67</a:t>
            </a:r>
            <a:endParaRPr lang="en-US" sz="2400" b="1" i="1"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sp>
        <p:nvSpPr>
          <p:cNvPr id="8" name="Text Box 1">
            <a:extLst>
              <a:ext uri="{FF2B5EF4-FFF2-40B4-BE49-F238E27FC236}">
                <a16:creationId xmlns:a16="http://schemas.microsoft.com/office/drawing/2014/main" id="{FA002994-4AFB-F7B7-5C48-7F3706BD290E}"/>
              </a:ext>
            </a:extLst>
          </p:cNvPr>
          <p:cNvSpPr txBox="1"/>
          <p:nvPr/>
        </p:nvSpPr>
        <p:spPr>
          <a:xfrm>
            <a:off x="251936" y="3164952"/>
            <a:ext cx="6697980" cy="892552"/>
          </a:xfrm>
          <a:prstGeom prst="rect">
            <a:avLst/>
          </a:prstGeom>
          <a:noFill/>
        </p:spPr>
        <p:txBody>
          <a:bodyPr wrap="square" rtlCol="0">
            <a:spAutoFit/>
          </a:bodyPr>
          <a:lstStyle/>
          <a:p>
            <a:r>
              <a:rPr lang="en-US" sz="2800" b="1" dirty="0">
                <a:solidFill>
                  <a:srgbClr val="00B0F0"/>
                </a:solidFill>
                <a:latin typeface="Times New Roman" panose="02020603050405020304" pitchFamily="18" charset="0"/>
                <a:cs typeface="Times New Roman" panose="02020603050405020304" pitchFamily="18" charset="0"/>
              </a:rPr>
              <a:t>Project Name: </a:t>
            </a:r>
          </a:p>
          <a:p>
            <a:r>
              <a:rPr lang="en-US" sz="2400" b="1" i="0" dirty="0">
                <a:solidFill>
                  <a:srgbClr val="00B0F0"/>
                </a:solidFill>
                <a:effectLst/>
                <a:latin typeface="Times New Roman" panose="02020603050405020304" pitchFamily="18" charset="0"/>
                <a:cs typeface="Times New Roman" panose="02020603050405020304" pitchFamily="18" charset="0"/>
              </a:rPr>
              <a:t>An AI that learns how to walk</a:t>
            </a:r>
            <a:r>
              <a:rPr lang="en-US" sz="2400" b="1" dirty="0">
                <a:solidFill>
                  <a:srgbClr val="00B0F0"/>
                </a:solidFill>
                <a:latin typeface="Times New Roman" panose="02020603050405020304" pitchFamily="18" charset="0"/>
                <a:cs typeface="Times New Roman" panose="02020603050405020304" pitchFamily="18" charset="0"/>
              </a:rPr>
              <a:t>                              </a:t>
            </a:r>
          </a:p>
        </p:txBody>
      </p:sp>
      <p:sp>
        <p:nvSpPr>
          <p:cNvPr id="9" name="Text Box 2">
            <a:extLst>
              <a:ext uri="{FF2B5EF4-FFF2-40B4-BE49-F238E27FC236}">
                <a16:creationId xmlns:a16="http://schemas.microsoft.com/office/drawing/2014/main" id="{11C23A01-A45D-68A1-0FB5-71A99417D6F9}"/>
              </a:ext>
            </a:extLst>
          </p:cNvPr>
          <p:cNvSpPr txBox="1"/>
          <p:nvPr/>
        </p:nvSpPr>
        <p:spPr>
          <a:xfrm>
            <a:off x="251936" y="4664874"/>
            <a:ext cx="5606127" cy="1215717"/>
          </a:xfrm>
          <a:prstGeom prst="rect">
            <a:avLst/>
          </a:prstGeom>
          <a:noFill/>
        </p:spPr>
        <p:txBody>
          <a:bodyPr wrap="square" rtlCol="0">
            <a:spAutoFit/>
          </a:bodyPr>
          <a:lstStyle/>
          <a:p>
            <a:pPr>
              <a:spcBef>
                <a:spcPts val="600"/>
              </a:spcBef>
              <a:spcAft>
                <a:spcPts val="600"/>
              </a:spcAft>
            </a:pPr>
            <a:r>
              <a:rPr lang="en-US" sz="1600" b="1" dirty="0">
                <a:solidFill>
                  <a:srgbClr val="00B0F0"/>
                </a:solidFill>
                <a:latin typeface="Times New Roman" panose="02020603050405020304" pitchFamily="18" charset="0"/>
                <a:cs typeface="Times New Roman" panose="02020603050405020304" pitchFamily="18" charset="0"/>
              </a:rPr>
              <a:t>Presented By :                               </a:t>
            </a:r>
            <a:endParaRPr lang="en-US" sz="1600" b="1" dirty="0">
              <a:solidFill>
                <a:schemeClr val="accent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NEERAJ KUMAR              1CD21AI035</a:t>
            </a:r>
          </a:p>
          <a:p>
            <a:r>
              <a:rPr lang="en-US" sz="1600" dirty="0">
                <a:solidFill>
                  <a:schemeClr val="bg1"/>
                </a:solidFill>
                <a:latin typeface="Times New Roman" panose="02020603050405020304" pitchFamily="18" charset="0"/>
                <a:cs typeface="Times New Roman" panose="02020603050405020304" pitchFamily="18" charset="0"/>
              </a:rPr>
              <a:t>	GAYATHRI DEVI B           1CD21AI016</a:t>
            </a:r>
            <a:r>
              <a:rPr lang="en-US" sz="1600" dirty="0">
                <a:solidFill>
                  <a:schemeClr val="bg1"/>
                </a:solidFill>
              </a:rPr>
              <a:t>	</a:t>
            </a:r>
            <a:r>
              <a:rPr lang="en-US" dirty="0">
                <a:solidFill>
                  <a:schemeClr val="bg1"/>
                </a:solidFill>
              </a:rPr>
              <a:t>  </a:t>
            </a:r>
          </a:p>
          <a:p>
            <a:r>
              <a:rPr lang="en-US" dirty="0">
                <a:solidFill>
                  <a:schemeClr val="bg1"/>
                </a:solidFill>
              </a:rPr>
              <a:t>              </a:t>
            </a:r>
            <a:endParaRPr lang="en-US" sz="1600" dirty="0">
              <a:solidFill>
                <a:schemeClr val="bg1"/>
              </a:solidFill>
            </a:endParaRPr>
          </a:p>
        </p:txBody>
      </p:sp>
    </p:spTree>
    <p:extLst>
      <p:ext uri="{BB962C8B-B14F-4D97-AF65-F5344CB8AC3E}">
        <p14:creationId xmlns:p14="http://schemas.microsoft.com/office/powerpoint/2010/main" val="208239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AED727-CB03-E09D-0C58-7862D892DE0E}"/>
              </a:ext>
            </a:extLst>
          </p:cNvPr>
          <p:cNvSpPr txBox="1"/>
          <p:nvPr/>
        </p:nvSpPr>
        <p:spPr>
          <a:xfrm>
            <a:off x="2200286" y="746440"/>
            <a:ext cx="2329381" cy="646331"/>
          </a:xfrm>
          <a:prstGeom prst="rect">
            <a:avLst/>
          </a:prstGeom>
          <a:solidFill>
            <a:schemeClr val="bg2"/>
          </a:solidFill>
        </p:spPr>
        <p:txBody>
          <a:bodyPr wrap="square" rtlCol="0">
            <a:spAutoFit/>
          </a:bodyPr>
          <a:lstStyle/>
          <a:p>
            <a:r>
              <a:rPr lang="en-IN"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Objectives</a:t>
            </a:r>
            <a:endParaRPr lang="en-IN" sz="36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99978598-08C1-1B1C-A70E-ABBE5181D305}"/>
              </a:ext>
            </a:extLst>
          </p:cNvPr>
          <p:cNvSpPr/>
          <p:nvPr/>
        </p:nvSpPr>
        <p:spPr>
          <a:xfrm>
            <a:off x="71718" y="6006353"/>
            <a:ext cx="4518211"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CB35B182-01A5-F2E2-4DD9-1E9A4B74B6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72DD73CD-B86D-C7FE-6F75-A4040012D977}"/>
              </a:ext>
            </a:extLst>
          </p:cNvPr>
          <p:cNvSpPr txBox="1"/>
          <p:nvPr/>
        </p:nvSpPr>
        <p:spPr>
          <a:xfrm>
            <a:off x="239953" y="2106705"/>
            <a:ext cx="6471398" cy="3247043"/>
          </a:xfrm>
          <a:prstGeom prst="rect">
            <a:avLst/>
          </a:prstGeom>
          <a:noFill/>
        </p:spPr>
        <p:txBody>
          <a:bodyPr wrap="square" rtlCol="0">
            <a:spAutoFit/>
          </a:bodyPr>
          <a:lstStyle/>
          <a:p>
            <a:pPr algn="just">
              <a:spcBef>
                <a:spcPts val="600"/>
              </a:spcBef>
              <a:spcAft>
                <a:spcPts val="600"/>
              </a:spcAft>
            </a:pPr>
            <a:r>
              <a:rPr lang="en-US" sz="2000" dirty="0">
                <a:latin typeface="Times New Roman" panose="02020603050405020304" pitchFamily="18" charset="0"/>
                <a:cs typeface="Times New Roman" panose="02020603050405020304" pitchFamily="18" charset="0"/>
              </a:rPr>
              <a:t>The main objectives of this project are:</a:t>
            </a:r>
          </a:p>
          <a:p>
            <a:pPr algn="just">
              <a:buFont typeface="+mj-lt"/>
              <a:buAutoNum type="arabicPeriod"/>
            </a:pPr>
            <a:r>
              <a:rPr lang="en-US" sz="2000" dirty="0">
                <a:latin typeface="Times New Roman" panose="02020603050405020304" pitchFamily="18" charset="0"/>
                <a:cs typeface="Times New Roman" panose="02020603050405020304" pitchFamily="18" charset="0"/>
              </a:rPr>
              <a:t>To develop a reinforcement learning model capable of learning and optimizing walking behavior.</a:t>
            </a:r>
          </a:p>
          <a:p>
            <a:pPr algn="just">
              <a:buFont typeface="+mj-lt"/>
              <a:buAutoNum type="arabicPeriod"/>
            </a:pPr>
            <a:r>
              <a:rPr lang="en-US" sz="2000" dirty="0">
                <a:latin typeface="Times New Roman" panose="02020603050405020304" pitchFamily="18" charset="0"/>
                <a:cs typeface="Times New Roman" panose="02020603050405020304" pitchFamily="18" charset="0"/>
              </a:rPr>
              <a:t>To test the model's adaptability to different terrains and conditions.</a:t>
            </a:r>
          </a:p>
          <a:p>
            <a:pPr algn="just">
              <a:buFont typeface="+mj-lt"/>
              <a:buAutoNum type="arabicPeriod"/>
            </a:pPr>
            <a:r>
              <a:rPr lang="en-US" sz="2000" dirty="0">
                <a:latin typeface="Times New Roman" panose="02020603050405020304" pitchFamily="18" charset="0"/>
                <a:cs typeface="Times New Roman" panose="02020603050405020304" pitchFamily="18" charset="0"/>
              </a:rPr>
              <a:t>To minimize the time and computational resources required for the AI to achieve stable walking.</a:t>
            </a:r>
          </a:p>
          <a:p>
            <a:pPr algn="just">
              <a:buFont typeface="+mj-lt"/>
              <a:buAutoNum type="arabicPeriod"/>
            </a:pPr>
            <a:r>
              <a:rPr lang="en-US" sz="2000" dirty="0">
                <a:latin typeface="Times New Roman" panose="02020603050405020304" pitchFamily="18" charset="0"/>
                <a:cs typeface="Times New Roman" panose="02020603050405020304" pitchFamily="18" charset="0"/>
              </a:rPr>
              <a:t>To evaluate the performance of the AI in real-world simulations and identify areas for improvement.</a:t>
            </a:r>
          </a:p>
          <a:p>
            <a:pPr marL="285750" indent="-285750" algn="just">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pic>
        <p:nvPicPr>
          <p:cNvPr id="3074" name="Picture 2" descr="AI agent teaching itself to how walk ...">
            <a:extLst>
              <a:ext uri="{FF2B5EF4-FFF2-40B4-BE49-F238E27FC236}">
                <a16:creationId xmlns:a16="http://schemas.microsoft.com/office/drawing/2014/main" id="{3419B857-B190-DB21-A1C1-61F984567E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4706" y="1969893"/>
            <a:ext cx="4877341" cy="2766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4389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015864" y="743979"/>
            <a:ext cx="6593298" cy="646331"/>
          </a:xfrm>
          <a:prstGeom prst="rect">
            <a:avLst/>
          </a:prstGeom>
          <a:solidFill>
            <a:schemeClr val="bg2"/>
          </a:solidFill>
        </p:spPr>
        <p:txBody>
          <a:bodyPr wrap="square" rtlCol="0">
            <a:spAutoFit/>
          </a:bodyPr>
          <a:lstStyle/>
          <a:p>
            <a:r>
              <a:rPr lang="en-US" sz="3600" b="1" dirty="0">
                <a:latin typeface="Times New Roman" panose="02020603050405020304" pitchFamily="18" charset="0"/>
                <a:cs typeface="Times New Roman" panose="02020603050405020304" pitchFamily="18" charset="0"/>
              </a:rPr>
              <a:t>System Requirements Analysis</a:t>
            </a:r>
            <a:endParaRPr lang="en-IN" sz="36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286D1C5-0DDE-F590-D93B-9D64F0B9EDD4}"/>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CFADDD61-76AA-479D-291C-A83BA2524D79}"/>
              </a:ext>
            </a:extLst>
          </p:cNvPr>
          <p:cNvSpPr txBox="1"/>
          <p:nvPr/>
        </p:nvSpPr>
        <p:spPr>
          <a:xfrm>
            <a:off x="281038" y="1988797"/>
            <a:ext cx="11166218" cy="3884205"/>
          </a:xfrm>
          <a:prstGeom prst="rect">
            <a:avLst/>
          </a:prstGeom>
          <a:noFill/>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Hardware Requirements :</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CPU : a multi-core processor ( INTEL Core i5,i7,i9 or AMD Ryzen 4000 + series )</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GPU : NVIDIA GPUs are commonly used for this purpose ( GEFORCE GTX and RTX series )</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RAM : 16GB to 64GB RAM</a:t>
            </a:r>
          </a:p>
          <a:p>
            <a:pPr algn="just"/>
            <a:r>
              <a:rPr lang="en-US" sz="2000" b="1" dirty="0">
                <a:latin typeface="Times New Roman" panose="02020603050405020304" pitchFamily="18" charset="0"/>
                <a:cs typeface="Times New Roman" panose="02020603050405020304" pitchFamily="18" charset="0"/>
              </a:rPr>
              <a:t>Software Requirements :</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Operating System : Windows 10 or Windows 11 or Ubuntu</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Python : Python 3.11 or Above</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Unity Hub : 22v+</a:t>
            </a:r>
          </a:p>
          <a:p>
            <a:pPr marL="342900" indent="-342900" algn="just">
              <a:lnSpc>
                <a:spcPct val="150000"/>
              </a:lnSpc>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Storage : SSD ( min 256GB – Recommended ) and HDD</a:t>
            </a:r>
          </a:p>
        </p:txBody>
      </p:sp>
      <p:sp>
        <p:nvSpPr>
          <p:cNvPr id="3" name="Rectangle 2">
            <a:extLst>
              <a:ext uri="{FF2B5EF4-FFF2-40B4-BE49-F238E27FC236}">
                <a16:creationId xmlns:a16="http://schemas.microsoft.com/office/drawing/2014/main" id="{0C53FB89-0512-F22F-B7A9-303C2ED124B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433121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1981200" y="274250"/>
            <a:ext cx="6138333" cy="646331"/>
          </a:xfrm>
          <a:prstGeom prst="rect">
            <a:avLst/>
          </a:prstGeom>
          <a:solidFill>
            <a:schemeClr val="bg2"/>
          </a:solidFill>
        </p:spPr>
        <p:txBody>
          <a:bodyPr wrap="square" rtlCol="0">
            <a:spAutoFit/>
          </a:bodyPr>
          <a:lstStyle/>
          <a:p>
            <a:r>
              <a:rPr lang="en-US" sz="3600" b="1" dirty="0">
                <a:latin typeface="Times New Roman" panose="02020603050405020304" pitchFamily="18" charset="0"/>
                <a:cs typeface="Times New Roman" panose="02020603050405020304" pitchFamily="18" charset="0"/>
              </a:rPr>
              <a:t>System Architecture &amp; Design</a:t>
            </a:r>
            <a:endParaRPr lang="en-IN" sz="36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AF0AFA9-4766-9941-7322-F4264BE75C6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EF5CD212-6AFC-4538-D01F-435B0FB2237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9" name="Picture 8">
            <a:extLst>
              <a:ext uri="{FF2B5EF4-FFF2-40B4-BE49-F238E27FC236}">
                <a16:creationId xmlns:a16="http://schemas.microsoft.com/office/drawing/2014/main" id="{7B3DAF51-4F1D-7E50-73A5-F0538F10E1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0839" y="1054458"/>
            <a:ext cx="7366958" cy="4768377"/>
          </a:xfrm>
          <a:prstGeom prst="rect">
            <a:avLst/>
          </a:prstGeom>
        </p:spPr>
      </p:pic>
    </p:spTree>
    <p:extLst>
      <p:ext uri="{BB962C8B-B14F-4D97-AF65-F5344CB8AC3E}">
        <p14:creationId xmlns:p14="http://schemas.microsoft.com/office/powerpoint/2010/main" val="432465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7339802" cy="646331"/>
          </a:xfrm>
          <a:prstGeom prst="rect">
            <a:avLst/>
          </a:prstGeom>
          <a:noFill/>
        </p:spPr>
        <p:txBody>
          <a:bodyPr wrap="square" rtlCol="0">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 &amp; Methodology</a:t>
            </a:r>
          </a:p>
        </p:txBody>
      </p:sp>
      <p:sp>
        <p:nvSpPr>
          <p:cNvPr id="7" name="TextBox 6">
            <a:extLst>
              <a:ext uri="{FF2B5EF4-FFF2-40B4-BE49-F238E27FC236}">
                <a16:creationId xmlns:a16="http://schemas.microsoft.com/office/drawing/2014/main" id="{7258B376-358C-11E5-8A3B-12BD1FA75D6D}"/>
              </a:ext>
            </a:extLst>
          </p:cNvPr>
          <p:cNvSpPr txBox="1"/>
          <p:nvPr/>
        </p:nvSpPr>
        <p:spPr>
          <a:xfrm>
            <a:off x="414067" y="2147977"/>
            <a:ext cx="11162581" cy="3400931"/>
          </a:xfrm>
          <a:prstGeom prst="rect">
            <a:avLst/>
          </a:prstGeom>
          <a:noFill/>
        </p:spPr>
        <p:txBody>
          <a:bodyPr wrap="square" rtlCol="0">
            <a:spAutoFit/>
          </a:bodyPr>
          <a:lstStyle/>
          <a:p>
            <a:pPr algn="just">
              <a:spcBef>
                <a:spcPts val="600"/>
              </a:spcBef>
              <a:spcAft>
                <a:spcPts val="600"/>
              </a:spcAft>
            </a:pPr>
            <a:r>
              <a:rPr lang="en-US" sz="2000" dirty="0">
                <a:latin typeface="Times New Roman" panose="02020603050405020304" pitchFamily="18" charset="0"/>
                <a:cs typeface="Times New Roman" panose="02020603050405020304" pitchFamily="18" charset="0"/>
              </a:rPr>
              <a:t>The ML-agents toolkit contains </a:t>
            </a:r>
            <a:r>
              <a:rPr lang="en-US" sz="2000" b="1" dirty="0">
                <a:latin typeface="Times New Roman" panose="02020603050405020304" pitchFamily="18" charset="0"/>
                <a:cs typeface="Times New Roman" panose="02020603050405020304" pitchFamily="18" charset="0"/>
              </a:rPr>
              <a:t>five</a:t>
            </a:r>
            <a:r>
              <a:rPr lang="en-US" sz="2000" dirty="0">
                <a:latin typeface="Times New Roman" panose="02020603050405020304" pitchFamily="18" charset="0"/>
                <a:cs typeface="Times New Roman" panose="02020603050405020304" pitchFamily="18" charset="0"/>
              </a:rPr>
              <a:t> high-level components:</a:t>
            </a:r>
          </a:p>
          <a:p>
            <a:pPr marL="342900" indent="-342900" algn="just">
              <a:spcBef>
                <a:spcPts val="600"/>
              </a:spcBef>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Learning environment </a:t>
            </a:r>
            <a:r>
              <a:rPr lang="en-US" sz="2000" dirty="0">
                <a:latin typeface="Times New Roman" panose="02020603050405020304" pitchFamily="18" charset="0"/>
                <a:cs typeface="Times New Roman" panose="02020603050405020304" pitchFamily="18" charset="0"/>
              </a:rPr>
              <a:t>–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Which contains the unity scene and all the game characters.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unity scene provides the environment in which agents observe, act, and learn.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Depends on your goal. Trying to solve a reinforcement learning problem of limited scope,(for both training and for testing trained agents</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 this case, it might be more efficient and practical to create a purpose-built training scene.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Includes an ml-agents unity sdk (com.Unity.ML-agents package)</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That enables you to transform any unity scene into a learning environment by defining the agents and their behaviors.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70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3268D83-2C19-24F9-BF86-ADFF1429DAD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7AD82ED4-A59C-CF70-7D52-320D4452621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5" name="TextBox 4">
            <a:extLst>
              <a:ext uri="{FF2B5EF4-FFF2-40B4-BE49-F238E27FC236}">
                <a16:creationId xmlns:a16="http://schemas.microsoft.com/office/drawing/2014/main" id="{1B11A891-DE8E-871D-62EB-75BCDADB4DE2}"/>
              </a:ext>
            </a:extLst>
          </p:cNvPr>
          <p:cNvSpPr txBox="1"/>
          <p:nvPr/>
        </p:nvSpPr>
        <p:spPr>
          <a:xfrm>
            <a:off x="802255" y="2130725"/>
            <a:ext cx="10774393" cy="3247043"/>
          </a:xfrm>
          <a:prstGeom prst="rect">
            <a:avLst/>
          </a:prstGeom>
          <a:noFill/>
        </p:spPr>
        <p:txBody>
          <a:bodyPr wrap="square" rtlCol="0">
            <a:spAutoFit/>
          </a:bodyPr>
          <a:lstStyle/>
          <a:p>
            <a:pPr marL="342900" indent="-342900" algn="just">
              <a:spcBef>
                <a:spcPts val="600"/>
              </a:spcBef>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Python Low-Level API </a:t>
            </a:r>
            <a:r>
              <a:rPr lang="en-US" sz="2000" dirty="0">
                <a:latin typeface="Times New Roman" panose="02020603050405020304" pitchFamily="18" charset="0"/>
                <a:cs typeface="Times New Roman" panose="02020603050405020304" pitchFamily="18" charset="0"/>
              </a:rPr>
              <a:t>–</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Which contains a low-level python interface for interacting and manipulating a learning environment.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Unlike the learning environment, the python API is not part of unity, but lives outside and communicates with unity through the communicator.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This API is contained in a dedicated mlagents_envs python package and is used by the python training process to communicate with and control the academy during training.</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However, it can be used for other purposes as well.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For example, you could use the API to use unity as the simulation engine for your own machine learning algorithms. </a:t>
            </a:r>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AD4A23A-8C58-80CF-83FD-F28AA94D2B4B}"/>
              </a:ext>
            </a:extLst>
          </p:cNvPr>
          <p:cNvSpPr txBox="1"/>
          <p:nvPr/>
        </p:nvSpPr>
        <p:spPr>
          <a:xfrm>
            <a:off x="2216989" y="690916"/>
            <a:ext cx="6124754" cy="646331"/>
          </a:xfrm>
          <a:prstGeom prst="rect">
            <a:avLst/>
          </a:prstGeom>
          <a:noFill/>
        </p:spPr>
        <p:txBody>
          <a:bodyPr wrap="square">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2534069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4E5972-4AFE-9EC7-B7FD-ED2D67C6265C}"/>
              </a:ext>
            </a:extLst>
          </p:cNvPr>
          <p:cNvSpPr txBox="1"/>
          <p:nvPr/>
        </p:nvSpPr>
        <p:spPr>
          <a:xfrm>
            <a:off x="388188" y="2009954"/>
            <a:ext cx="11171208" cy="2631490"/>
          </a:xfrm>
          <a:prstGeom prst="rect">
            <a:avLst/>
          </a:prstGeom>
          <a:noFill/>
        </p:spPr>
        <p:txBody>
          <a:bodyPr wrap="square" rtlCol="0">
            <a:spAutoFit/>
          </a:bodyPr>
          <a:lstStyle/>
          <a:p>
            <a:pPr marL="342900" indent="-342900" algn="just">
              <a:spcBef>
                <a:spcPts val="600"/>
              </a:spcBef>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External communicator </a:t>
            </a:r>
            <a:r>
              <a:rPr lang="en-US" sz="2000" dirty="0">
                <a:latin typeface="Times New Roman" panose="02020603050405020304" pitchFamily="18" charset="0"/>
                <a:cs typeface="Times New Roman" panose="02020603050405020304" pitchFamily="18" charset="0"/>
              </a:rPr>
              <a:t>–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Which connects the learning environment with the python low-level API.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It lives within the learning environment.</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Python trainers which contains all the machine learning algorithms that enable training agents.</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 The algorithms are implemented in python and are part of their own mlagents python package.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package exposes a single command-line utility mlagents-learn that supports all the training methods and options outlined in this document.</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The python trainers interface solely with the python low-level API.</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610B7B4-65B1-5935-0B14-E22E9F664A12}"/>
              </a:ext>
            </a:extLst>
          </p:cNvPr>
          <p:cNvSpPr txBox="1"/>
          <p:nvPr/>
        </p:nvSpPr>
        <p:spPr>
          <a:xfrm>
            <a:off x="2216989" y="690916"/>
            <a:ext cx="6124754" cy="646331"/>
          </a:xfrm>
          <a:prstGeom prst="rect">
            <a:avLst/>
          </a:prstGeom>
          <a:noFill/>
        </p:spPr>
        <p:txBody>
          <a:bodyPr wrap="square">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a:t>
            </a:r>
          </a:p>
        </p:txBody>
      </p:sp>
      <p:sp>
        <p:nvSpPr>
          <p:cNvPr id="4" name="Rectangle 3">
            <a:extLst>
              <a:ext uri="{FF2B5EF4-FFF2-40B4-BE49-F238E27FC236}">
                <a16:creationId xmlns:a16="http://schemas.microsoft.com/office/drawing/2014/main" id="{084F62C1-3649-4F39-7D9A-DF2B2D6B582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3155141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CF5E6B-213B-E567-D3DB-635A82F8A4CC}"/>
              </a:ext>
            </a:extLst>
          </p:cNvPr>
          <p:cNvSpPr txBox="1"/>
          <p:nvPr/>
        </p:nvSpPr>
        <p:spPr>
          <a:xfrm>
            <a:off x="396815" y="2070339"/>
            <a:ext cx="11300604" cy="3400931"/>
          </a:xfrm>
          <a:prstGeom prst="rect">
            <a:avLst/>
          </a:prstGeom>
          <a:noFill/>
        </p:spPr>
        <p:txBody>
          <a:bodyPr wrap="square" rtlCol="0">
            <a:spAutoFit/>
          </a:bodyPr>
          <a:lstStyle/>
          <a:p>
            <a:pPr marL="342900" indent="-342900" algn="just">
              <a:spcBef>
                <a:spcPts val="600"/>
              </a:spcBef>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Gym Wrapper (not pictured)-</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 common way in which machine learning researchers interact with simulation environments is via a wrapper provided by OpenAI called gym.</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We provide a gym wrapper in the ml-agents-envs package and instructions for using it with existing machine learning algorithms which utilize gym.</a:t>
            </a:r>
          </a:p>
          <a:p>
            <a:pPr marL="342900" indent="-342900" algn="just">
              <a:spcBef>
                <a:spcPts val="600"/>
              </a:spcBef>
              <a:spcAft>
                <a:spcPts val="600"/>
              </a:spcAft>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PettingZoo Wrapper (not pictured)-</a:t>
            </a:r>
          </a:p>
          <a:p>
            <a:pPr marL="800100" lvl="1" indent="-342900" algn="just">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PettingZoo is python API for interacting with multi-agent simulation environments that provides a gym-like interface. </a:t>
            </a:r>
          </a:p>
          <a:p>
            <a:pPr marL="800100" lvl="1" indent="-342900" algn="just">
              <a:buFont typeface="Wingdings" panose="05000000000000000000" pitchFamily="2" charset="2"/>
              <a:buChar char="§"/>
            </a:pPr>
            <a:r>
              <a:rPr lang="en-IN" sz="2000" dirty="0">
                <a:latin typeface="Times New Roman" panose="02020603050405020304" pitchFamily="18" charset="0"/>
                <a:cs typeface="Times New Roman" panose="02020603050405020304" pitchFamily="18" charset="0"/>
              </a:rPr>
              <a:t>We provide a PettingZoo wrapper for Unity ML-Agents environments in the ml-agents-envs package and instructions for using it with machine learning algorithms.</a:t>
            </a:r>
          </a:p>
        </p:txBody>
      </p:sp>
      <p:sp>
        <p:nvSpPr>
          <p:cNvPr id="3" name="TextBox 2">
            <a:extLst>
              <a:ext uri="{FF2B5EF4-FFF2-40B4-BE49-F238E27FC236}">
                <a16:creationId xmlns:a16="http://schemas.microsoft.com/office/drawing/2014/main" id="{5FA7882B-7A4D-64ED-3E97-7FBB7F4F39F3}"/>
              </a:ext>
            </a:extLst>
          </p:cNvPr>
          <p:cNvSpPr txBox="1"/>
          <p:nvPr/>
        </p:nvSpPr>
        <p:spPr>
          <a:xfrm>
            <a:off x="2216989" y="690916"/>
            <a:ext cx="6124754" cy="646331"/>
          </a:xfrm>
          <a:prstGeom prst="rect">
            <a:avLst/>
          </a:prstGeom>
          <a:noFill/>
        </p:spPr>
        <p:txBody>
          <a:bodyPr wrap="square">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a:t>
            </a:r>
          </a:p>
        </p:txBody>
      </p:sp>
      <p:sp>
        <p:nvSpPr>
          <p:cNvPr id="4" name="Rectangle 3">
            <a:extLst>
              <a:ext uri="{FF2B5EF4-FFF2-40B4-BE49-F238E27FC236}">
                <a16:creationId xmlns:a16="http://schemas.microsoft.com/office/drawing/2014/main" id="{B1AE0564-5AA7-CE6C-181A-0E5CD2716130}"/>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88039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4F8244-56A2-23DC-14EA-CD8C70BE9B3D}"/>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A2AFF4DE-33B7-E18F-F819-267D74052DE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3" name="TextBox 2">
            <a:extLst>
              <a:ext uri="{FF2B5EF4-FFF2-40B4-BE49-F238E27FC236}">
                <a16:creationId xmlns:a16="http://schemas.microsoft.com/office/drawing/2014/main" id="{28E1282A-7503-41D4-92C6-AE3FD69FCD63}"/>
              </a:ext>
            </a:extLst>
          </p:cNvPr>
          <p:cNvSpPr txBox="1"/>
          <p:nvPr/>
        </p:nvSpPr>
        <p:spPr>
          <a:xfrm>
            <a:off x="156882" y="2101439"/>
            <a:ext cx="11484785" cy="3093154"/>
          </a:xfrm>
          <a:prstGeom prst="rect">
            <a:avLst/>
          </a:prstGeom>
          <a:noFill/>
        </p:spPr>
        <p:txBody>
          <a:bodyPr wrap="square" rtlCol="0">
            <a:spAutoFit/>
          </a:bodyPr>
          <a:lstStyle/>
          <a:p>
            <a:pPr algn="just">
              <a:spcBef>
                <a:spcPts val="600"/>
              </a:spcBef>
              <a:spcAft>
                <a:spcPts val="600"/>
              </a:spcAft>
            </a:pPr>
            <a:r>
              <a:rPr lang="en-US" sz="2000" dirty="0">
                <a:latin typeface="Times New Roman" panose="02020603050405020304" pitchFamily="18" charset="0"/>
                <a:cs typeface="Times New Roman" panose="02020603050405020304" pitchFamily="18" charset="0"/>
              </a:rPr>
              <a:t>The Learning Environment contains two Unity Components that help organize the Unity scene:</a:t>
            </a:r>
          </a:p>
          <a:p>
            <a:pPr marL="342900" indent="-342900" algn="jus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Agents</a:t>
            </a:r>
            <a:r>
              <a:rPr lang="en-US" sz="2000" dirty="0">
                <a:latin typeface="Times New Roman" panose="02020603050405020304" pitchFamily="18" charset="0"/>
                <a:cs typeface="Times New Roman" panose="02020603050405020304" pitchFamily="18" charset="0"/>
              </a:rPr>
              <a:t> - which is attached to a Unity Game Object (any character within a scene) and handles generating its observations, performing the actions it receives and assigning a reward (positive / negative) when appropriate.</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Each Agent is linked to a Behavior.</a:t>
            </a:r>
          </a:p>
          <a:p>
            <a:pPr marL="342900" indent="-342900" algn="just">
              <a:spcBef>
                <a:spcPts val="600"/>
              </a:spcBef>
              <a:spcAft>
                <a:spcPts val="600"/>
              </a:spcAft>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Behavior</a:t>
            </a:r>
            <a:r>
              <a:rPr lang="en-US" sz="2000" dirty="0">
                <a:latin typeface="Times New Roman" panose="02020603050405020304" pitchFamily="18" charset="0"/>
                <a:cs typeface="Times New Roman" panose="02020603050405020304" pitchFamily="18" charset="0"/>
              </a:rPr>
              <a:t> - defines specific attributes of the agent such as the number of actions that agent can take.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Each Behavior is uniquely identified by a Behavior Name field. </a:t>
            </a:r>
          </a:p>
          <a:p>
            <a:pPr marL="800100" lvl="1" indent="-342900"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 Behavior can be thought as a function that receives observations and rewards from the Agent and returns actions.</a:t>
            </a:r>
            <a:endParaRPr lang="en-IN"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EFEA5AC-92EB-A384-BF72-B69734CA2EDC}"/>
              </a:ext>
            </a:extLst>
          </p:cNvPr>
          <p:cNvSpPr txBox="1"/>
          <p:nvPr/>
        </p:nvSpPr>
        <p:spPr>
          <a:xfrm>
            <a:off x="2216989" y="690916"/>
            <a:ext cx="6124754" cy="646331"/>
          </a:xfrm>
          <a:prstGeom prst="rect">
            <a:avLst/>
          </a:prstGeom>
          <a:noFill/>
        </p:spPr>
        <p:txBody>
          <a:bodyPr wrap="square">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4073034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4F8244-56A2-23DC-14EA-CD8C70BE9B3D}"/>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 name="Rectangle 1">
            <a:extLst>
              <a:ext uri="{FF2B5EF4-FFF2-40B4-BE49-F238E27FC236}">
                <a16:creationId xmlns:a16="http://schemas.microsoft.com/office/drawing/2014/main" id="{A2AFF4DE-33B7-E18F-F819-267D74052DE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3" name="TextBox 2">
            <a:extLst>
              <a:ext uri="{FF2B5EF4-FFF2-40B4-BE49-F238E27FC236}">
                <a16:creationId xmlns:a16="http://schemas.microsoft.com/office/drawing/2014/main" id="{28E1282A-7503-41D4-92C6-AE3FD69FCD63}"/>
              </a:ext>
            </a:extLst>
          </p:cNvPr>
          <p:cNvSpPr txBox="1"/>
          <p:nvPr/>
        </p:nvSpPr>
        <p:spPr>
          <a:xfrm>
            <a:off x="139947" y="1872837"/>
            <a:ext cx="11916585" cy="3884495"/>
          </a:xfrm>
          <a:prstGeom prst="rect">
            <a:avLst/>
          </a:prstGeom>
          <a:noFill/>
        </p:spPr>
        <p:txBody>
          <a:bodyPr wrap="square" rtlCol="0">
            <a:spAutoFit/>
          </a:bodyPr>
          <a:lstStyle/>
          <a:p>
            <a:pPr marL="342900" indent="-342900" algn="just">
              <a:spcBef>
                <a:spcPts val="600"/>
              </a:spcBef>
              <a:spcAft>
                <a:spcPts val="600"/>
              </a:spcAf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Behavior can be of one of three types: </a:t>
            </a:r>
            <a:r>
              <a:rPr lang="en-US" sz="2000" b="1" dirty="0">
                <a:latin typeface="Times New Roman" panose="02020603050405020304" pitchFamily="18" charset="0"/>
                <a:cs typeface="Times New Roman" panose="02020603050405020304" pitchFamily="18" charset="0"/>
              </a:rPr>
              <a:t>Learning, Heuristic or Inference</a:t>
            </a:r>
            <a:r>
              <a:rPr lang="en-US" sz="2000" dirty="0">
                <a:latin typeface="Times New Roman" panose="02020603050405020304" pitchFamily="18" charset="0"/>
                <a:cs typeface="Times New Roman" panose="02020603050405020304" pitchFamily="18" charset="0"/>
              </a:rPr>
              <a:t>.</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A </a:t>
            </a:r>
            <a:r>
              <a:rPr lang="en-US" sz="2000" b="1" dirty="0">
                <a:latin typeface="Times New Roman" panose="02020603050405020304" pitchFamily="18" charset="0"/>
                <a:cs typeface="Times New Roman" panose="02020603050405020304" pitchFamily="18" charset="0"/>
              </a:rPr>
              <a:t>Learning Behavior</a:t>
            </a:r>
            <a:r>
              <a:rPr lang="en-US" sz="2000" dirty="0">
                <a:latin typeface="Times New Roman" panose="02020603050405020304" pitchFamily="18" charset="0"/>
                <a:cs typeface="Times New Roman" panose="02020603050405020304" pitchFamily="18" charset="0"/>
              </a:rPr>
              <a:t> is one that is not, yet, defined but about to be </a:t>
            </a:r>
            <a:r>
              <a:rPr lang="en-US" sz="2000" b="1" dirty="0">
                <a:latin typeface="Times New Roman" panose="02020603050405020304" pitchFamily="18" charset="0"/>
                <a:cs typeface="Times New Roman" panose="02020603050405020304" pitchFamily="18" charset="0"/>
              </a:rPr>
              <a:t>trained</a:t>
            </a:r>
            <a:r>
              <a:rPr lang="en-US" sz="2000" dirty="0">
                <a:latin typeface="Times New Roman" panose="02020603050405020304" pitchFamily="18" charset="0"/>
                <a:cs typeface="Times New Roman" panose="02020603050405020304" pitchFamily="18" charset="0"/>
              </a:rPr>
              <a:t>.</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 A </a:t>
            </a:r>
            <a:r>
              <a:rPr lang="en-US" sz="2000" b="1" dirty="0">
                <a:latin typeface="Times New Roman" panose="02020603050405020304" pitchFamily="18" charset="0"/>
                <a:cs typeface="Times New Roman" panose="02020603050405020304" pitchFamily="18" charset="0"/>
              </a:rPr>
              <a:t>Heuristic Behavior</a:t>
            </a:r>
            <a:r>
              <a:rPr lang="en-US" sz="2000" dirty="0">
                <a:latin typeface="Times New Roman" panose="02020603050405020304" pitchFamily="18" charset="0"/>
                <a:cs typeface="Times New Roman" panose="02020603050405020304" pitchFamily="18" charset="0"/>
              </a:rPr>
              <a:t> is one that is defined by a </a:t>
            </a:r>
            <a:r>
              <a:rPr lang="en-US" sz="2000" b="1" dirty="0">
                <a:latin typeface="Times New Roman" panose="02020603050405020304" pitchFamily="18" charset="0"/>
                <a:cs typeface="Times New Roman" panose="02020603050405020304" pitchFamily="18" charset="0"/>
              </a:rPr>
              <a:t>hard-coded set of rules</a:t>
            </a:r>
            <a:r>
              <a:rPr lang="en-US" sz="2000" dirty="0">
                <a:latin typeface="Times New Roman" panose="02020603050405020304" pitchFamily="18" charset="0"/>
                <a:cs typeface="Times New Roman" panose="02020603050405020304" pitchFamily="18" charset="0"/>
              </a:rPr>
              <a:t> implemented in code. </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An </a:t>
            </a:r>
            <a:r>
              <a:rPr lang="en-US" sz="2000" b="1" dirty="0">
                <a:latin typeface="Times New Roman" panose="02020603050405020304" pitchFamily="18" charset="0"/>
                <a:cs typeface="Times New Roman" panose="02020603050405020304" pitchFamily="18" charset="0"/>
              </a:rPr>
              <a:t>Inference Behavior</a:t>
            </a:r>
            <a:r>
              <a:rPr lang="en-US" sz="2000" dirty="0">
                <a:latin typeface="Times New Roman" panose="02020603050405020304" pitchFamily="18" charset="0"/>
                <a:cs typeface="Times New Roman" panose="02020603050405020304" pitchFamily="18" charset="0"/>
              </a:rPr>
              <a:t> is one that includes a </a:t>
            </a:r>
            <a:r>
              <a:rPr lang="en-US" sz="2000" b="1" dirty="0">
                <a:latin typeface="Times New Roman" panose="02020603050405020304" pitchFamily="18" charset="0"/>
                <a:cs typeface="Times New Roman" panose="02020603050405020304" pitchFamily="18" charset="0"/>
              </a:rPr>
              <a:t>trained Neural Network file</a:t>
            </a:r>
            <a:r>
              <a:rPr lang="en-US" sz="2000" dirty="0">
                <a:latin typeface="Times New Roman" panose="02020603050405020304" pitchFamily="18" charset="0"/>
                <a:cs typeface="Times New Roman" panose="02020603050405020304" pitchFamily="18" charset="0"/>
              </a:rPr>
              <a:t>.</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In essence, after a Learning Behavior is trained, it becomes an Inference Behavior.</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Every Learning Environment will always have one Agent for every character in the scene. </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While each Agent must be linked to a Behavior, it is possible for Agents that have similar observations and actions to have the same Behavior. </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In our sample game, we have two teams each with their own medic. </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Thus we will have two Agents in our Learning Environment, one for each medic, but both of these medics can have the same Behavior. </a:t>
            </a:r>
          </a:p>
          <a:p>
            <a:pPr marL="342900" indent="-342900" algn="just">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This does not mean that at each instance they will have identical observation and action values.</a:t>
            </a:r>
            <a:endParaRPr lang="en-IN"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5C13FC3-2C64-E478-F1C7-A475D3D0A5AF}"/>
              </a:ext>
            </a:extLst>
          </p:cNvPr>
          <p:cNvSpPr txBox="1"/>
          <p:nvPr/>
        </p:nvSpPr>
        <p:spPr>
          <a:xfrm>
            <a:off x="2216989" y="690916"/>
            <a:ext cx="6124754" cy="646331"/>
          </a:xfrm>
          <a:prstGeom prst="rect">
            <a:avLst/>
          </a:prstGeom>
          <a:noFill/>
        </p:spPr>
        <p:txBody>
          <a:bodyPr wrap="square">
            <a:spAutoFit/>
          </a:bodyPr>
          <a:lstStyle/>
          <a:p>
            <a:r>
              <a:rPr lang="en-IN" sz="3600" b="1" dirty="0">
                <a:highlight>
                  <a:srgbClr val="C0C0C0"/>
                </a:highlight>
                <a:latin typeface="Times New Roman" panose="02020603050405020304" pitchFamily="18" charset="0"/>
                <a:cs typeface="Times New Roman" panose="02020603050405020304" pitchFamily="18" charset="0"/>
              </a:rPr>
              <a:t>Implementation</a:t>
            </a:r>
          </a:p>
        </p:txBody>
      </p:sp>
    </p:spTree>
    <p:extLst>
      <p:ext uri="{BB962C8B-B14F-4D97-AF65-F5344CB8AC3E}">
        <p14:creationId xmlns:p14="http://schemas.microsoft.com/office/powerpoint/2010/main" val="26405859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612478"/>
            <a:ext cx="3855624" cy="646331"/>
          </a:xfrm>
          <a:prstGeom prst="rect">
            <a:avLst/>
          </a:prstGeom>
          <a:noFill/>
        </p:spPr>
        <p:txBody>
          <a:bodyPr wrap="square" rtlCol="0">
            <a:spAutoFit/>
          </a:bodyPr>
          <a:lstStyle/>
          <a:p>
            <a:r>
              <a:rPr lang="en-IN" sz="3600" b="1" dirty="0">
                <a:highlight>
                  <a:srgbClr val="C0C0C0"/>
                </a:highlight>
                <a:latin typeface="Times New Roman" panose="02020603050405020304" pitchFamily="18" charset="0"/>
                <a:cs typeface="Times New Roman" panose="02020603050405020304" pitchFamily="18" charset="0"/>
              </a:rPr>
              <a:t>Code Snippets:</a:t>
            </a: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13" name="Picture 12">
            <a:extLst>
              <a:ext uri="{FF2B5EF4-FFF2-40B4-BE49-F238E27FC236}">
                <a16:creationId xmlns:a16="http://schemas.microsoft.com/office/drawing/2014/main" id="{08A81134-4090-DE57-49B8-DA2DA8CE99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6924" y="1340868"/>
            <a:ext cx="7645879" cy="4300807"/>
          </a:xfrm>
          <a:prstGeom prst="rect">
            <a:avLst/>
          </a:prstGeom>
        </p:spPr>
      </p:pic>
    </p:spTree>
    <p:extLst>
      <p:ext uri="{BB962C8B-B14F-4D97-AF65-F5344CB8AC3E}">
        <p14:creationId xmlns:p14="http://schemas.microsoft.com/office/powerpoint/2010/main" val="2389281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18A09-4593-BB11-AB94-965C6D541E33}"/>
              </a:ext>
            </a:extLst>
          </p:cNvPr>
          <p:cNvSpPr txBox="1"/>
          <p:nvPr/>
        </p:nvSpPr>
        <p:spPr>
          <a:xfrm>
            <a:off x="2336999" y="657355"/>
            <a:ext cx="2759934" cy="646331"/>
          </a:xfrm>
          <a:prstGeom prst="rect">
            <a:avLst/>
          </a:prstGeom>
          <a:solidFill>
            <a:schemeClr val="bg2"/>
          </a:solidFill>
        </p:spPr>
        <p:txBody>
          <a:bodyPr wrap="square" rtlCol="0">
            <a:spAutoFit/>
          </a:bodyPr>
          <a:lstStyle/>
          <a:p>
            <a:r>
              <a:rPr lang="en-IN"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4588D6EF-A1D6-0CBF-8B67-AC213600C998}"/>
              </a:ext>
            </a:extLst>
          </p:cNvPr>
          <p:cNvSpPr txBox="1"/>
          <p:nvPr/>
        </p:nvSpPr>
        <p:spPr>
          <a:xfrm>
            <a:off x="204603" y="2179288"/>
            <a:ext cx="11756571" cy="378565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Welcome to our presentation on the fascinating journey of teaching an artificial intelligence (AI) agent to walk independently. This project dives into the realm of machine learning and robotics, demonstrating the capabilities and potential of AI in learning complex motor skills without human intervention. The quest to create machines that can learn and adapt to tasks autonomously has been a significant driving force in artificial intelligence (AI) research. Understanding how AI can learn to perform human-like tasks autonomously opens up numerous possibilities in various fields such as robotics, healthcare, and entertainment.</a:t>
            </a:r>
          </a:p>
          <a:p>
            <a:pPr algn="just"/>
            <a:endParaRPr lang="en-IN"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C62DCFD-4AB7-B1A2-FE2D-97DA6552AA1A}"/>
              </a:ext>
            </a:extLst>
          </p:cNvPr>
          <p:cNvSpPr/>
          <p:nvPr/>
        </p:nvSpPr>
        <p:spPr>
          <a:xfrm>
            <a:off x="98612" y="6006353"/>
            <a:ext cx="4563035"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9970076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612478"/>
            <a:ext cx="3855624" cy="646331"/>
          </a:xfrm>
          <a:prstGeom prst="rect">
            <a:avLst/>
          </a:prstGeom>
          <a:noFill/>
        </p:spPr>
        <p:txBody>
          <a:bodyPr wrap="square" rtlCol="0">
            <a:spAutoFit/>
          </a:bodyPr>
          <a:lstStyle/>
          <a:p>
            <a:r>
              <a:rPr lang="en-IN" sz="3600" b="1" dirty="0">
                <a:highlight>
                  <a:srgbClr val="C0C0C0"/>
                </a:highlight>
                <a:latin typeface="Times New Roman" panose="02020603050405020304" pitchFamily="18" charset="0"/>
                <a:cs typeface="Times New Roman" panose="02020603050405020304" pitchFamily="18" charset="0"/>
              </a:rPr>
              <a:t>Code Snippets:</a:t>
            </a: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15" name="Picture 14">
            <a:extLst>
              <a:ext uri="{FF2B5EF4-FFF2-40B4-BE49-F238E27FC236}">
                <a16:creationId xmlns:a16="http://schemas.microsoft.com/office/drawing/2014/main" id="{CB937E8B-A437-5AD5-C751-EE6D85B168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0303" y="1594688"/>
            <a:ext cx="8211230" cy="4198908"/>
          </a:xfrm>
          <a:prstGeom prst="rect">
            <a:avLst/>
          </a:prstGeom>
        </p:spPr>
      </p:pic>
    </p:spTree>
    <p:extLst>
      <p:ext uri="{BB962C8B-B14F-4D97-AF65-F5344CB8AC3E}">
        <p14:creationId xmlns:p14="http://schemas.microsoft.com/office/powerpoint/2010/main" val="685444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174841-F008-C06B-13A5-7AC3F0C03F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0467" y="1614486"/>
            <a:ext cx="9076266" cy="4202113"/>
          </a:xfrm>
          <a:prstGeom prst="rect">
            <a:avLst/>
          </a:prstGeom>
        </p:spPr>
      </p:pic>
      <p:sp>
        <p:nvSpPr>
          <p:cNvPr id="4" name="TextBox 3">
            <a:extLst>
              <a:ext uri="{FF2B5EF4-FFF2-40B4-BE49-F238E27FC236}">
                <a16:creationId xmlns:a16="http://schemas.microsoft.com/office/drawing/2014/main" id="{7943B342-6063-DD4C-09B6-B2E27B0E7135}"/>
              </a:ext>
            </a:extLst>
          </p:cNvPr>
          <p:cNvSpPr txBox="1"/>
          <p:nvPr/>
        </p:nvSpPr>
        <p:spPr>
          <a:xfrm>
            <a:off x="2174240" y="612478"/>
            <a:ext cx="3855624" cy="646331"/>
          </a:xfrm>
          <a:prstGeom prst="rect">
            <a:avLst/>
          </a:prstGeom>
          <a:noFill/>
        </p:spPr>
        <p:txBody>
          <a:bodyPr wrap="square" rtlCol="0">
            <a:spAutoFit/>
          </a:bodyPr>
          <a:lstStyle/>
          <a:p>
            <a:r>
              <a:rPr lang="en-IN" sz="3600" b="1" dirty="0">
                <a:highlight>
                  <a:srgbClr val="C0C0C0"/>
                </a:highlight>
                <a:latin typeface="Times New Roman" panose="02020603050405020304" pitchFamily="18" charset="0"/>
                <a:cs typeface="Times New Roman" panose="02020603050405020304" pitchFamily="18" charset="0"/>
              </a:rPr>
              <a:t>Code Snippets:</a:t>
            </a:r>
          </a:p>
        </p:txBody>
      </p:sp>
      <p:sp>
        <p:nvSpPr>
          <p:cNvPr id="5" name="Rectangle 4">
            <a:extLst>
              <a:ext uri="{FF2B5EF4-FFF2-40B4-BE49-F238E27FC236}">
                <a16:creationId xmlns:a16="http://schemas.microsoft.com/office/drawing/2014/main" id="{17963DC0-632C-2514-9908-D27E0B05A5EE}"/>
              </a:ext>
            </a:extLst>
          </p:cNvPr>
          <p:cNvSpPr/>
          <p:nvPr/>
        </p:nvSpPr>
        <p:spPr>
          <a:xfrm>
            <a:off x="0" y="5973836"/>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615256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279270" y="255599"/>
            <a:ext cx="1736373" cy="646331"/>
          </a:xfrm>
          <a:prstGeom prst="rect">
            <a:avLst/>
          </a:prstGeom>
        </p:spPr>
        <p:txBody>
          <a:bodyPr wrap="none">
            <a:spAutoFit/>
          </a:bodyPr>
          <a:lstStyle/>
          <a:p>
            <a:r>
              <a:rPr lang="en-IN" sz="3600" b="1"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3" name="WhatsApp Video 2024-07-01 at 23.58.51">
            <a:hlinkClick r:id="" action="ppaction://media"/>
            <a:extLst>
              <a:ext uri="{FF2B5EF4-FFF2-40B4-BE49-F238E27FC236}">
                <a16:creationId xmlns:a16="http://schemas.microsoft.com/office/drawing/2014/main" id="{95194463-F7A9-54B8-638A-FCC6BDED2B9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20899" y="1154528"/>
            <a:ext cx="8335434" cy="4688682"/>
          </a:xfrm>
          <a:prstGeom prst="rect">
            <a:avLst/>
          </a:prstGeom>
        </p:spPr>
      </p:pic>
    </p:spTree>
    <p:extLst>
      <p:ext uri="{BB962C8B-B14F-4D97-AF65-F5344CB8AC3E}">
        <p14:creationId xmlns:p14="http://schemas.microsoft.com/office/powerpoint/2010/main" val="2210300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3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230219" y="576899"/>
            <a:ext cx="2386605" cy="646331"/>
          </a:xfrm>
          <a:prstGeom prst="rect">
            <a:avLst/>
          </a:prstGeom>
          <a:solidFill>
            <a:schemeClr val="bg2"/>
          </a:solidFill>
        </p:spPr>
        <p:txBody>
          <a:bodyPr wrap="square" rtlCol="0">
            <a:spAutoFit/>
          </a:bodyPr>
          <a:lstStyle/>
          <a:p>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FE3B8B22-D3F3-4A68-4631-4B1BEAE1E470}"/>
              </a:ext>
            </a:extLst>
          </p:cNvPr>
          <p:cNvSpPr txBox="1"/>
          <p:nvPr/>
        </p:nvSpPr>
        <p:spPr>
          <a:xfrm>
            <a:off x="476818" y="2363922"/>
            <a:ext cx="11238361" cy="2503570"/>
          </a:xfrm>
          <a:prstGeom prst="rect">
            <a:avLst/>
          </a:prstGeom>
          <a:noFill/>
        </p:spPr>
        <p:txBody>
          <a:bodyPr wrap="square">
            <a:spAutoFit/>
          </a:bodyPr>
          <a:lstStyle/>
          <a:p>
            <a:pPr algn="just">
              <a:spcBef>
                <a:spcPts val="600"/>
              </a:spcBef>
              <a:spcAft>
                <a:spcPts val="600"/>
              </a:spcAft>
            </a:pPr>
            <a:r>
              <a:rPr lang="en-US" sz="2400" dirty="0">
                <a:latin typeface="Times New Roman" panose="02020603050405020304" pitchFamily="18" charset="0"/>
                <a:cs typeface="Times New Roman" panose="02020603050405020304" pitchFamily="18" charset="0"/>
              </a:rPr>
              <a:t>This project demonstrates the feasibility and effectiveness of using reinforcement learning to teach an AI to walk autonomously. The results highlight the potential for further advancements in robotic locomotion and adaptive learning algorithms. However, challenges remain in transferring these capabilities from simulated environments to real-world applications, necessitating future research.</a:t>
            </a:r>
          </a:p>
          <a:p>
            <a:pPr algn="just">
              <a:lnSpc>
                <a:spcPct val="150000"/>
              </a:lnSpc>
            </a:pPr>
            <a:endParaRPr lang="en-US" sz="2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4175045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230218" y="576899"/>
            <a:ext cx="5093607" cy="646331"/>
          </a:xfrm>
          <a:prstGeom prst="rect">
            <a:avLst/>
          </a:prstGeom>
          <a:solidFill>
            <a:schemeClr val="bg2"/>
          </a:solidFill>
        </p:spPr>
        <p:txBody>
          <a:bodyPr wrap="square" rtlCol="0">
            <a:spAutoFit/>
          </a:bodyPr>
          <a:lstStyle/>
          <a:p>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Future Enhancement</a:t>
            </a:r>
            <a:endParaRPr lang="en-IN"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FE3B8B22-D3F3-4A68-4631-4B1BEAE1E470}"/>
              </a:ext>
            </a:extLst>
          </p:cNvPr>
          <p:cNvSpPr txBox="1"/>
          <p:nvPr/>
        </p:nvSpPr>
        <p:spPr>
          <a:xfrm>
            <a:off x="476818" y="1939849"/>
            <a:ext cx="11238361" cy="3736279"/>
          </a:xfrm>
          <a:prstGeom prst="rect">
            <a:avLst/>
          </a:prstGeom>
          <a:noFill/>
        </p:spPr>
        <p:txBody>
          <a:bodyPr wrap="square">
            <a:spAutoFit/>
          </a:bodyPr>
          <a:lstStyle/>
          <a:p>
            <a:pPr marL="342900" indent="-342900" algn="just">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Real world Testing</a:t>
            </a:r>
            <a:r>
              <a:rPr lang="en-US" sz="2000" dirty="0">
                <a:latin typeface="Times New Roman" panose="02020603050405020304" pitchFamily="18" charset="0"/>
                <a:cs typeface="Times New Roman" panose="02020603050405020304" pitchFamily="18" charset="0"/>
              </a:rPr>
              <a:t>: Transferring the learned walking algorithms to physical robots and evaluating their performance in real-world conditions.</a:t>
            </a:r>
          </a:p>
          <a:p>
            <a:pPr marL="342900" indent="-342900" algn="just">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Enhanced Learning Algorithms:</a:t>
            </a:r>
            <a:r>
              <a:rPr lang="en-US" sz="2000" dirty="0">
                <a:latin typeface="Times New Roman" panose="02020603050405020304" pitchFamily="18" charset="0"/>
                <a:cs typeface="Times New Roman" panose="02020603050405020304" pitchFamily="18" charset="0"/>
              </a:rPr>
              <a:t> Exploring advanced RL algorithms and hybrid approaches to improve learning efficiency and robustness.</a:t>
            </a:r>
          </a:p>
          <a:p>
            <a:pPr marL="342900" indent="-342900" algn="just">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Multitask Learning:</a:t>
            </a:r>
            <a:r>
              <a:rPr lang="en-US" sz="2000" dirty="0">
                <a:latin typeface="Times New Roman" panose="02020603050405020304" pitchFamily="18" charset="0"/>
                <a:cs typeface="Times New Roman" panose="02020603050405020304" pitchFamily="18" charset="0"/>
              </a:rPr>
              <a:t> Training AI models to perform multiple locomotion tasks, such as running or climbing, to enhance their versatility.</a:t>
            </a:r>
          </a:p>
          <a:p>
            <a:pPr marL="342900" indent="-342900" algn="just">
              <a:lnSpc>
                <a:spcPct val="150000"/>
              </a:lnSpc>
              <a:buFont typeface="Wingdings" panose="05000000000000000000" pitchFamily="2" charset="2"/>
              <a:buChar char="v"/>
            </a:pPr>
            <a:r>
              <a:rPr lang="en-US" sz="2000" b="1" dirty="0">
                <a:latin typeface="Times New Roman" panose="02020603050405020304" pitchFamily="18" charset="0"/>
                <a:cs typeface="Times New Roman" panose="02020603050405020304" pitchFamily="18" charset="0"/>
              </a:rPr>
              <a:t>Collaborative Robotics:</a:t>
            </a:r>
            <a:r>
              <a:rPr lang="en-US" sz="2000" dirty="0">
                <a:latin typeface="Times New Roman" panose="02020603050405020304" pitchFamily="18" charset="0"/>
                <a:cs typeface="Times New Roman" panose="02020603050405020304" pitchFamily="18" charset="0"/>
              </a:rPr>
              <a:t> Investigating how multiple AI agents can learn to walk and perform tasks collaboratively, mimicking social learning observed in nature.</a:t>
            </a: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1548612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694BB-8285-4F20-C97C-4AE07144545C}"/>
              </a:ext>
            </a:extLst>
          </p:cNvPr>
          <p:cNvSpPr txBox="1"/>
          <p:nvPr/>
        </p:nvSpPr>
        <p:spPr>
          <a:xfrm>
            <a:off x="2057401" y="414349"/>
            <a:ext cx="2497666" cy="646331"/>
          </a:xfrm>
          <a:prstGeom prst="rect">
            <a:avLst/>
          </a:prstGeom>
          <a:solidFill>
            <a:schemeClr val="bg2"/>
          </a:solidFill>
        </p:spPr>
        <p:txBody>
          <a:bodyPr wrap="square" rtlCol="0">
            <a:spAutoFit/>
          </a:bodyPr>
          <a:lstStyle/>
          <a:p>
            <a:r>
              <a:rPr lang="en-IN"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10" name="TextBox 9">
            <a:extLst>
              <a:ext uri="{FF2B5EF4-FFF2-40B4-BE49-F238E27FC236}">
                <a16:creationId xmlns:a16="http://schemas.microsoft.com/office/drawing/2014/main" id="{A350F348-04D6-AE06-625E-3542D1009EF2}"/>
              </a:ext>
            </a:extLst>
          </p:cNvPr>
          <p:cNvSpPr txBox="1"/>
          <p:nvPr/>
        </p:nvSpPr>
        <p:spPr>
          <a:xfrm>
            <a:off x="1838182" y="1187064"/>
            <a:ext cx="10241052" cy="5355312"/>
          </a:xfrm>
          <a:prstGeom prst="rect">
            <a:avLst/>
          </a:prstGeom>
          <a:noFill/>
        </p:spPr>
        <p:txBody>
          <a:bodyPr wrap="square" rtlCol="0">
            <a:spAutoFit/>
          </a:bodyPr>
          <a:lstStyle/>
          <a:p>
            <a:pPr algn="just">
              <a:lnSpc>
                <a:spcPct val="150000"/>
              </a:lnSpc>
            </a:pPr>
            <a:r>
              <a:rPr lang="en-US" sz="1800" dirty="0">
                <a:effectLst/>
                <a:latin typeface="Times New Roman" panose="02020603050405020304" pitchFamily="18" charset="0"/>
                <a:ea typeface="Times New Roman" panose="02020603050405020304" pitchFamily="18" charset="0"/>
              </a:rPr>
              <a:t>[1]. </a:t>
            </a:r>
            <a:r>
              <a:rPr lang="en-US" sz="1800" dirty="0" err="1">
                <a:effectLst/>
                <a:latin typeface="Times New Roman" panose="02020603050405020304" pitchFamily="18" charset="0"/>
                <a:ea typeface="Times New Roman" panose="02020603050405020304" pitchFamily="18" charset="0"/>
              </a:rPr>
              <a:t>Brahmbhatt</a:t>
            </a:r>
            <a:r>
              <a:rPr lang="en-US" sz="1800" dirty="0">
                <a:effectLst/>
                <a:latin typeface="Times New Roman" panose="02020603050405020304" pitchFamily="18" charset="0"/>
                <a:ea typeface="Times New Roman" panose="02020603050405020304" pitchFamily="18" charset="0"/>
              </a:rPr>
              <a:t>, J. (2020). "This robot taught itself to walk entirely on its own." MIT Technology Review. Retrieved from [MIT Technology Review] (https://www.technologyreview.com/2020/03/02/905593/ai-robot-learns-to-walk-autonomously-reinforcement-learning/amp/).</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 [2]. Dillon, C. (2020). "AI teaches itself to walk using deep reinforcement learning." 80. lv. Retrieved from [80.lv] (https://80.lv/articles/ai-teaches-itself-to-walk-using-deep-reinforcement-learning/?amp=1).</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 [3]. Schulman, J., Wolski, F., </a:t>
            </a:r>
            <a:r>
              <a:rPr lang="en-US" sz="1800" dirty="0" err="1">
                <a:effectLst/>
                <a:latin typeface="Times New Roman" panose="02020603050405020304" pitchFamily="18" charset="0"/>
                <a:ea typeface="Times New Roman" panose="02020603050405020304" pitchFamily="18" charset="0"/>
              </a:rPr>
              <a:t>Dhariwal</a:t>
            </a:r>
            <a:r>
              <a:rPr lang="en-US" sz="1800" dirty="0">
                <a:effectLst/>
                <a:latin typeface="Times New Roman" panose="02020603050405020304" pitchFamily="18" charset="0"/>
                <a:ea typeface="Times New Roman" panose="02020603050405020304" pitchFamily="18" charset="0"/>
              </a:rPr>
              <a:t>, P., Radford, A., &amp; </a:t>
            </a:r>
            <a:r>
              <a:rPr lang="en-US" sz="1800" dirty="0" err="1">
                <a:effectLst/>
                <a:latin typeface="Times New Roman" panose="02020603050405020304" pitchFamily="18" charset="0"/>
                <a:ea typeface="Times New Roman" panose="02020603050405020304" pitchFamily="18" charset="0"/>
              </a:rPr>
              <a:t>Klimov</a:t>
            </a:r>
            <a:r>
              <a:rPr lang="en-US" sz="1800" dirty="0">
                <a:effectLst/>
                <a:latin typeface="Times New Roman" panose="02020603050405020304" pitchFamily="18" charset="0"/>
                <a:ea typeface="Times New Roman" panose="02020603050405020304" pitchFamily="18" charset="0"/>
              </a:rPr>
              <a:t>, O. (2017). "Proximal Policy Optimization Algorithms." </a:t>
            </a:r>
            <a:r>
              <a:rPr lang="en-US" sz="1800" dirty="0" err="1">
                <a:effectLst/>
                <a:latin typeface="Times New Roman" panose="02020603050405020304" pitchFamily="18" charset="0"/>
                <a:ea typeface="Times New Roman" panose="02020603050405020304" pitchFamily="18" charset="0"/>
              </a:rPr>
              <a:t>arXiv</a:t>
            </a:r>
            <a:r>
              <a:rPr lang="en-US" sz="1800" dirty="0">
                <a:effectLst/>
                <a:latin typeface="Times New Roman" panose="02020603050405020304" pitchFamily="18" charset="0"/>
                <a:ea typeface="Times New Roman" panose="02020603050405020304" pitchFamily="18" charset="0"/>
              </a:rPr>
              <a:t> preprint arXiv:1707.06347.</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US" sz="1800" dirty="0">
                <a:effectLst/>
                <a:latin typeface="Times New Roman" panose="02020603050405020304" pitchFamily="18" charset="0"/>
                <a:ea typeface="Times New Roman" panose="02020603050405020304" pitchFamily="18" charset="0"/>
              </a:rPr>
              <a:t> [4]. Silver, D., Sutton, R. S., &amp; Müller, M. (2008). "Reinforcement Learning: A Framework for Robotics." IEEE Robotics &amp; Automation Magazine.</a:t>
            </a:r>
          </a:p>
          <a:p>
            <a:pPr algn="just">
              <a:lnSpc>
                <a:spcPct val="150000"/>
              </a:lnSpc>
            </a:pPr>
            <a:r>
              <a:rPr lang="en-US" sz="1800" dirty="0">
                <a:effectLst/>
                <a:latin typeface="Times New Roman" panose="02020603050405020304" pitchFamily="18" charset="0"/>
                <a:ea typeface="Times New Roman" panose="02020603050405020304" pitchFamily="18" charset="0"/>
              </a:rPr>
              <a:t>[5]. Mnih, V., </a:t>
            </a:r>
            <a:r>
              <a:rPr lang="en-US" sz="1800" dirty="0" err="1">
                <a:effectLst/>
                <a:latin typeface="Times New Roman" panose="02020603050405020304" pitchFamily="18" charset="0"/>
                <a:ea typeface="Times New Roman" panose="02020603050405020304" pitchFamily="18" charset="0"/>
              </a:rPr>
              <a:t>Kavukcuoglu</a:t>
            </a:r>
            <a:r>
              <a:rPr lang="en-US" sz="1800" dirty="0">
                <a:effectLst/>
                <a:latin typeface="Times New Roman" panose="02020603050405020304" pitchFamily="18" charset="0"/>
                <a:ea typeface="Times New Roman" panose="02020603050405020304" pitchFamily="18" charset="0"/>
              </a:rPr>
              <a:t>, K., Silver, D., et al. (2015)."Human-level control through deep reinforcement learning." Nature, 518(7540), 529-533.</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9285172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CDE52-4716-C122-F46F-1ABFAFD865E2}"/>
              </a:ext>
            </a:extLst>
          </p:cNvPr>
          <p:cNvSpPr/>
          <p:nvPr/>
        </p:nvSpPr>
        <p:spPr>
          <a:xfrm>
            <a:off x="89647" y="6006353"/>
            <a:ext cx="4509247"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8CA3C6D3-8B26-CCB1-240C-B2A720D1648E}"/>
              </a:ext>
            </a:extLst>
          </p:cNvPr>
          <p:cNvSpPr txBox="1"/>
          <p:nvPr/>
        </p:nvSpPr>
        <p:spPr>
          <a:xfrm>
            <a:off x="3299010" y="2398059"/>
            <a:ext cx="5593977" cy="1107996"/>
          </a:xfrm>
          <a:prstGeom prst="rect">
            <a:avLst/>
          </a:prstGeom>
          <a:noFill/>
        </p:spPr>
        <p:txBody>
          <a:bodyPr wrap="square" rtlCol="0">
            <a:spAutoFit/>
          </a:bodyPr>
          <a:lstStyle/>
          <a:p>
            <a:pPr algn="ctr"/>
            <a:r>
              <a:rPr lang="en-IN" sz="6600" i="1" dirty="0">
                <a:effectLst>
                  <a:outerShdw blurRad="38100" dist="38100" dir="2700000" algn="tl">
                    <a:srgbClr val="000000">
                      <a:alpha val="43137"/>
                    </a:srgbClr>
                  </a:outerShdw>
                </a:effectLst>
                <a:latin typeface="Sitka Subheading" pitchFamily="2" charset="0"/>
              </a:rPr>
              <a:t>THANK YOU</a:t>
            </a:r>
          </a:p>
        </p:txBody>
      </p:sp>
      <p:sp>
        <p:nvSpPr>
          <p:cNvPr id="4" name="Rectangle 3">
            <a:extLst>
              <a:ext uri="{FF2B5EF4-FFF2-40B4-BE49-F238E27FC236}">
                <a16:creationId xmlns:a16="http://schemas.microsoft.com/office/drawing/2014/main" id="{008A89C9-3F04-59A9-9730-D0243AE130E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989539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5E72FB-8AF4-E190-1870-4A22A8169EEF}"/>
              </a:ext>
            </a:extLst>
          </p:cNvPr>
          <p:cNvSpPr txBox="1"/>
          <p:nvPr/>
        </p:nvSpPr>
        <p:spPr>
          <a:xfrm>
            <a:off x="4727804" y="766756"/>
            <a:ext cx="7185276" cy="4893647"/>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Among these tasks, enabling AI to learn to walk on its own represents a crucial milestone in the development of autonomous robots. Walking, a seemingly simple task for humans, involves complex coordination of sensory inputs and motor actions. This project explores the methodologies and technologies involved in training an AI to walk independently, aiming to contribute to advancements in robotics and AI learning algorithms. It showcases the advancements in AI and machine learning and their applications in solving real-world problems.</a:t>
            </a:r>
            <a:endParaRPr lang="en-IN" sz="2400" dirty="0">
              <a:latin typeface="Times New Roman" panose="02020603050405020304" pitchFamily="18" charset="0"/>
              <a:cs typeface="Times New Roman" panose="02020603050405020304" pitchFamily="18" charset="0"/>
            </a:endParaRPr>
          </a:p>
          <a:p>
            <a:pPr algn="just"/>
            <a:endParaRPr lang="en-IN" sz="2400" b="1"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EC3FD64-A1DE-6BF8-058C-3A4F38667717}"/>
              </a:ext>
            </a:extLst>
          </p:cNvPr>
          <p:cNvSpPr/>
          <p:nvPr/>
        </p:nvSpPr>
        <p:spPr>
          <a:xfrm>
            <a:off x="121298" y="5997388"/>
            <a:ext cx="4531384" cy="70320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A7C507C-7013-90CE-06F2-E0F133071FF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2050" name="Picture 2" descr="Computer animation - Wikipedia">
            <a:extLst>
              <a:ext uri="{FF2B5EF4-FFF2-40B4-BE49-F238E27FC236}">
                <a16:creationId xmlns:a16="http://schemas.microsoft.com/office/drawing/2014/main" id="{DE674005-E34A-E827-E5E7-DC75DD2D04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967" y="2170442"/>
            <a:ext cx="3990185" cy="28501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8573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4432D7-1C93-B4B0-12AA-3232E4C62AA2}"/>
              </a:ext>
            </a:extLst>
          </p:cNvPr>
          <p:cNvSpPr/>
          <p:nvPr/>
        </p:nvSpPr>
        <p:spPr>
          <a:xfrm>
            <a:off x="80682" y="5988423"/>
            <a:ext cx="4536142" cy="6992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41D56788-44CF-B773-8BDD-220EBA3BE29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6" name="Picture 5">
            <a:extLst>
              <a:ext uri="{FF2B5EF4-FFF2-40B4-BE49-F238E27FC236}">
                <a16:creationId xmlns:a16="http://schemas.microsoft.com/office/drawing/2014/main" id="{1D356402-93D0-AA22-B7B3-701DE2C819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4866" y="137582"/>
            <a:ext cx="5249333" cy="2952750"/>
          </a:xfrm>
          <a:prstGeom prst="rect">
            <a:avLst/>
          </a:prstGeom>
        </p:spPr>
      </p:pic>
      <p:pic>
        <p:nvPicPr>
          <p:cNvPr id="8" name="Picture 7">
            <a:extLst>
              <a:ext uri="{FF2B5EF4-FFF2-40B4-BE49-F238E27FC236}">
                <a16:creationId xmlns:a16="http://schemas.microsoft.com/office/drawing/2014/main" id="{DA3CD86B-004B-20DE-CD96-37FEDB2DA2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67" y="2872316"/>
            <a:ext cx="5249333" cy="2952750"/>
          </a:xfrm>
          <a:prstGeom prst="rect">
            <a:avLst/>
          </a:prstGeom>
        </p:spPr>
      </p:pic>
    </p:spTree>
    <p:extLst>
      <p:ext uri="{BB962C8B-B14F-4D97-AF65-F5344CB8AC3E}">
        <p14:creationId xmlns:p14="http://schemas.microsoft.com/office/powerpoint/2010/main" val="3744231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B70251-F982-8B44-EF47-866AF6D3B55B}"/>
              </a:ext>
            </a:extLst>
          </p:cNvPr>
          <p:cNvSpPr txBox="1"/>
          <p:nvPr/>
        </p:nvSpPr>
        <p:spPr>
          <a:xfrm>
            <a:off x="2064809" y="1062260"/>
            <a:ext cx="4031191" cy="646331"/>
          </a:xfrm>
          <a:prstGeom prst="rect">
            <a:avLst/>
          </a:prstGeom>
          <a:solidFill>
            <a:schemeClr val="bg2"/>
          </a:solidFill>
        </p:spPr>
        <p:txBody>
          <a:bodyPr wrap="square" rtlCol="0">
            <a:spAutoFit/>
          </a:bodyPr>
          <a:lstStyle/>
          <a:p>
            <a:r>
              <a:rPr lang="en-IN" sz="3600" b="1" dirty="0">
                <a:ln w="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r>
              <a:rPr lang="en-IN"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Statement</a:t>
            </a:r>
          </a:p>
        </p:txBody>
      </p:sp>
      <p:sp>
        <p:nvSpPr>
          <p:cNvPr id="2" name="Rectangle 1">
            <a:extLst>
              <a:ext uri="{FF2B5EF4-FFF2-40B4-BE49-F238E27FC236}">
                <a16:creationId xmlns:a16="http://schemas.microsoft.com/office/drawing/2014/main" id="{3FF6A331-5D11-BC01-A6B8-821EADFB36BB}"/>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D085781C-659A-E00A-A0A5-FD55C01E714B}"/>
              </a:ext>
            </a:extLst>
          </p:cNvPr>
          <p:cNvSpPr txBox="1"/>
          <p:nvPr/>
        </p:nvSpPr>
        <p:spPr>
          <a:xfrm>
            <a:off x="612475" y="2564865"/>
            <a:ext cx="10852031" cy="1754326"/>
          </a:xfrm>
          <a:prstGeom prst="rect">
            <a:avLst/>
          </a:prstGeom>
          <a:noFill/>
        </p:spPr>
        <p:txBody>
          <a:bodyPr wrap="square" rtlCol="0">
            <a:spAutoFit/>
          </a:bodyPr>
          <a:lstStyle/>
          <a:p>
            <a:pPr algn="ctr"/>
            <a:r>
              <a:rPr lang="en-US" sz="3600"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3600" b="0" i="1" dirty="0">
                <a:solidFill>
                  <a:srgbClr val="110D05"/>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Creating an AI framework capable of learning complex motor skills in a manner similar to how living organisms do. </a:t>
            </a:r>
            <a:r>
              <a:rPr lang="en-US" sz="3600"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IN" sz="3600"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0355B67-0519-795A-F7D2-86F1929D8FC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563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D7B0BA-49C9-2D26-6118-E2B274887993}"/>
              </a:ext>
            </a:extLst>
          </p:cNvPr>
          <p:cNvSpPr txBox="1"/>
          <p:nvPr/>
        </p:nvSpPr>
        <p:spPr>
          <a:xfrm>
            <a:off x="2119968" y="661670"/>
            <a:ext cx="1910165" cy="646331"/>
          </a:xfrm>
          <a:prstGeom prst="rect">
            <a:avLst/>
          </a:prstGeom>
          <a:solidFill>
            <a:schemeClr val="bg2"/>
          </a:solidFill>
        </p:spPr>
        <p:txBody>
          <a:bodyPr wrap="square" rtlCol="0">
            <a:spAutoFit/>
          </a:bodyPr>
          <a:lstStyle/>
          <a:p>
            <a:r>
              <a:rPr lang="en-IN"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9C1C9A3-C02D-041D-79A8-0D81B1E1B9F1}"/>
              </a:ext>
            </a:extLst>
          </p:cNvPr>
          <p:cNvSpPr txBox="1"/>
          <p:nvPr/>
        </p:nvSpPr>
        <p:spPr>
          <a:xfrm>
            <a:off x="629729" y="2179792"/>
            <a:ext cx="10714008" cy="2554545"/>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This study explores the development of an artificial intelligence (AI) system capable of learning to walk autonomously through reinforcement learning techniques. By simulating a virtual environment, the AI utilizes trial and error to optimize its locomotion strategy, improving balance, speed, and adaptability. The system's neural network continuously updates based on feedback from its actions, leading to progressively sophisticated and efficient walking patterns. This self-learning AI not only demonstrates potential for advancements in robotics and prosthetics but also offers insights into the underlying principles of human and animal locomotion, paving the way for future innovations in autonomous movement technologies.</a:t>
            </a:r>
          </a:p>
        </p:txBody>
      </p:sp>
      <p:sp>
        <p:nvSpPr>
          <p:cNvPr id="4" name="Rectangle 3">
            <a:extLst>
              <a:ext uri="{FF2B5EF4-FFF2-40B4-BE49-F238E27FC236}">
                <a16:creationId xmlns:a16="http://schemas.microsoft.com/office/drawing/2014/main" id="{451D18DF-801D-E548-7E84-8E7FA8259551}"/>
              </a:ext>
            </a:extLst>
          </p:cNvPr>
          <p:cNvSpPr/>
          <p:nvPr/>
        </p:nvSpPr>
        <p:spPr>
          <a:xfrm>
            <a:off x="107576" y="6033247"/>
            <a:ext cx="4509248"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3CB0CFA9-955C-66FD-4D5F-DF0E50CB1CAD}"/>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8" name="Rectangle 1">
            <a:extLst>
              <a:ext uri="{FF2B5EF4-FFF2-40B4-BE49-F238E27FC236}">
                <a16:creationId xmlns:a16="http://schemas.microsoft.com/office/drawing/2014/main" id="{D17CA0CC-C226-836D-951E-72A205179AD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dirty="0"/>
          </a:p>
        </p:txBody>
      </p:sp>
      <p:sp>
        <p:nvSpPr>
          <p:cNvPr id="11" name="Rectangle 4">
            <a:extLst>
              <a:ext uri="{FF2B5EF4-FFF2-40B4-BE49-F238E27FC236}">
                <a16:creationId xmlns:a16="http://schemas.microsoft.com/office/drawing/2014/main" id="{B2ECB3BE-A688-6394-5DA2-4E3E13BA308E}"/>
              </a:ext>
            </a:extLst>
          </p:cNvPr>
          <p:cNvSpPr>
            <a:spLocks noChangeArrowheads="1"/>
          </p:cNvSpPr>
          <p:nvPr/>
        </p:nvSpPr>
        <p:spPr bwMode="auto">
          <a:xfrm flipV="1">
            <a:off x="9135372" y="152399"/>
            <a:ext cx="3209027" cy="17157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dirty="0"/>
          </a:p>
        </p:txBody>
      </p:sp>
    </p:spTree>
    <p:extLst>
      <p:ext uri="{BB962C8B-B14F-4D97-AF65-F5344CB8AC3E}">
        <p14:creationId xmlns:p14="http://schemas.microsoft.com/office/powerpoint/2010/main" val="1334513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BFD5A4-E107-357B-D0E3-009459126DA6}"/>
              </a:ext>
            </a:extLst>
          </p:cNvPr>
          <p:cNvSpPr txBox="1"/>
          <p:nvPr/>
        </p:nvSpPr>
        <p:spPr>
          <a:xfrm>
            <a:off x="2176015" y="414871"/>
            <a:ext cx="6094562" cy="646331"/>
          </a:xfrm>
          <a:prstGeom prst="rect">
            <a:avLst/>
          </a:prstGeom>
          <a:noFill/>
        </p:spPr>
        <p:txBody>
          <a:bodyPr wrap="square">
            <a:spAutoFit/>
          </a:bodyPr>
          <a:lstStyle/>
          <a:p>
            <a:r>
              <a:rPr lang="en-IN" sz="3600" b="1" dirty="0">
                <a:ln w="0"/>
                <a:effectLst>
                  <a:outerShdw blurRad="38100" dist="19050" dir="2700000" algn="tl" rotWithShape="0">
                    <a:schemeClr val="dk1">
                      <a:alpha val="40000"/>
                    </a:schemeClr>
                  </a:outerShdw>
                </a:effectLst>
                <a:highlight>
                  <a:srgbClr val="C0C0C0"/>
                </a:highlight>
                <a:latin typeface="Times New Roman" panose="02020603050405020304" pitchFamily="18" charset="0"/>
                <a:cs typeface="Times New Roman" panose="02020603050405020304" pitchFamily="18" charset="0"/>
              </a:rPr>
              <a:t>Literature Survey</a:t>
            </a:r>
            <a:endParaRPr lang="en-IN" sz="3600" b="1" dirty="0">
              <a:highlight>
                <a:srgbClr val="C0C0C0"/>
              </a:highlight>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4BEF7BAB-0595-0DD5-E72E-75391B260443}"/>
              </a:ext>
            </a:extLst>
          </p:cNvPr>
          <p:cNvGraphicFramePr>
            <a:graphicFrameLocks noGrp="1"/>
          </p:cNvGraphicFramePr>
          <p:nvPr>
            <p:extLst>
              <p:ext uri="{D42A27DB-BD31-4B8C-83A1-F6EECF244321}">
                <p14:modId xmlns:p14="http://schemas.microsoft.com/office/powerpoint/2010/main" val="2701268830"/>
              </p:ext>
            </p:extLst>
          </p:nvPr>
        </p:nvGraphicFramePr>
        <p:xfrm>
          <a:off x="57753" y="1982714"/>
          <a:ext cx="12086120" cy="3466548"/>
        </p:xfrm>
        <a:graphic>
          <a:graphicData uri="http://schemas.openxmlformats.org/drawingml/2006/table">
            <a:tbl>
              <a:tblPr firstRow="1" bandRow="1">
                <a:tableStyleId>{5C22544A-7EE6-4342-B048-85BDC9FD1C3A}</a:tableStyleId>
              </a:tblPr>
              <a:tblGrid>
                <a:gridCol w="537601">
                  <a:extLst>
                    <a:ext uri="{9D8B030D-6E8A-4147-A177-3AD203B41FA5}">
                      <a16:colId xmlns:a16="http://schemas.microsoft.com/office/drawing/2014/main" val="698640403"/>
                    </a:ext>
                  </a:extLst>
                </a:gridCol>
                <a:gridCol w="1541923">
                  <a:extLst>
                    <a:ext uri="{9D8B030D-6E8A-4147-A177-3AD203B41FA5}">
                      <a16:colId xmlns:a16="http://schemas.microsoft.com/office/drawing/2014/main" val="3872834082"/>
                    </a:ext>
                  </a:extLst>
                </a:gridCol>
                <a:gridCol w="1386349">
                  <a:extLst>
                    <a:ext uri="{9D8B030D-6E8A-4147-A177-3AD203B41FA5}">
                      <a16:colId xmlns:a16="http://schemas.microsoft.com/office/drawing/2014/main" val="3000441952"/>
                    </a:ext>
                  </a:extLst>
                </a:gridCol>
                <a:gridCol w="4016857">
                  <a:extLst>
                    <a:ext uri="{9D8B030D-6E8A-4147-A177-3AD203B41FA5}">
                      <a16:colId xmlns:a16="http://schemas.microsoft.com/office/drawing/2014/main" val="1026031524"/>
                    </a:ext>
                  </a:extLst>
                </a:gridCol>
                <a:gridCol w="2250688">
                  <a:extLst>
                    <a:ext uri="{9D8B030D-6E8A-4147-A177-3AD203B41FA5}">
                      <a16:colId xmlns:a16="http://schemas.microsoft.com/office/drawing/2014/main" val="1933083364"/>
                    </a:ext>
                  </a:extLst>
                </a:gridCol>
                <a:gridCol w="2352702">
                  <a:extLst>
                    <a:ext uri="{9D8B030D-6E8A-4147-A177-3AD203B41FA5}">
                      <a16:colId xmlns:a16="http://schemas.microsoft.com/office/drawing/2014/main" val="397138409"/>
                    </a:ext>
                  </a:extLst>
                </a:gridCol>
              </a:tblGrid>
              <a:tr h="661636">
                <a:tc>
                  <a:txBody>
                    <a:bodyPr/>
                    <a:lstStyle/>
                    <a:p>
                      <a:pPr algn="just"/>
                      <a:r>
                        <a:rPr lang="en-IN" dirty="0">
                          <a:latin typeface="Times New Roman" panose="02020603050405020304" pitchFamily="18" charset="0"/>
                          <a:cs typeface="Times New Roman" panose="02020603050405020304" pitchFamily="18" charset="0"/>
                        </a:rPr>
                        <a:t>SL NO</a:t>
                      </a:r>
                    </a:p>
                  </a:txBody>
                  <a:tcPr/>
                </a:tc>
                <a:tc>
                  <a:txBody>
                    <a:bodyPr/>
                    <a:lstStyle/>
                    <a:p>
                      <a:pPr algn="just"/>
                      <a:r>
                        <a:rPr lang="en-IN" dirty="0">
                          <a:latin typeface="Times New Roman" panose="02020603050405020304" pitchFamily="18" charset="0"/>
                          <a:cs typeface="Times New Roman" panose="02020603050405020304" pitchFamily="18" charset="0"/>
                        </a:rPr>
                        <a:t>PAPER TITLE</a:t>
                      </a:r>
                    </a:p>
                  </a:txBody>
                  <a:tcPr/>
                </a:tc>
                <a:tc>
                  <a:txBody>
                    <a:bodyPr/>
                    <a:lstStyle/>
                    <a:p>
                      <a:pPr algn="just"/>
                      <a:r>
                        <a:rPr lang="en-IN" dirty="0">
                          <a:latin typeface="Times New Roman" panose="02020603050405020304" pitchFamily="18" charset="0"/>
                          <a:cs typeface="Times New Roman" panose="02020603050405020304" pitchFamily="18" charset="0"/>
                        </a:rPr>
                        <a:t>JOURNAL NAME</a:t>
                      </a:r>
                    </a:p>
                  </a:txBody>
                  <a:tcPr/>
                </a:tc>
                <a:tc>
                  <a:txBody>
                    <a:bodyPr/>
                    <a:lstStyle/>
                    <a:p>
                      <a:pPr algn="just"/>
                      <a:r>
                        <a:rPr lang="en-IN" dirty="0">
                          <a:latin typeface="Times New Roman" panose="02020603050405020304" pitchFamily="18" charset="0"/>
                          <a:cs typeface="Times New Roman" panose="02020603050405020304" pitchFamily="18" charset="0"/>
                        </a:rPr>
                        <a:t>DESCRIPTION</a:t>
                      </a:r>
                    </a:p>
                  </a:txBody>
                  <a:tcPr/>
                </a:tc>
                <a:tc>
                  <a:txBody>
                    <a:bodyPr/>
                    <a:lstStyle/>
                    <a:p>
                      <a:pPr algn="just"/>
                      <a:r>
                        <a:rPr lang="en-IN" dirty="0">
                          <a:latin typeface="Times New Roman" panose="02020603050405020304" pitchFamily="18" charset="0"/>
                          <a:cs typeface="Times New Roman" panose="02020603050405020304" pitchFamily="18" charset="0"/>
                        </a:rPr>
                        <a:t>PROS</a:t>
                      </a:r>
                    </a:p>
                  </a:txBody>
                  <a:tcPr/>
                </a:tc>
                <a:tc>
                  <a:txBody>
                    <a:bodyPr/>
                    <a:lstStyle/>
                    <a:p>
                      <a:pPr algn="just"/>
                      <a:r>
                        <a:rPr lang="en-IN" dirty="0">
                          <a:latin typeface="Times New Roman" panose="02020603050405020304" pitchFamily="18" charset="0"/>
                          <a:cs typeface="Times New Roman" panose="02020603050405020304" pitchFamily="18" charset="0"/>
                        </a:rPr>
                        <a:t>CONS</a:t>
                      </a:r>
                    </a:p>
                  </a:txBody>
                  <a:tcPr/>
                </a:tc>
                <a:extLst>
                  <a:ext uri="{0D108BD9-81ED-4DB2-BD59-A6C34878D82A}">
                    <a16:rowId xmlns:a16="http://schemas.microsoft.com/office/drawing/2014/main" val="2399813865"/>
                  </a:ext>
                </a:extLst>
              </a:tr>
              <a:tr h="1105816">
                <a:tc>
                  <a:txBody>
                    <a:bodyPr/>
                    <a:lstStyle/>
                    <a:p>
                      <a:r>
                        <a:rPr lang="en-IN" dirty="0"/>
                        <a:t>1</a:t>
                      </a:r>
                    </a:p>
                  </a:txBody>
                  <a:tcPr/>
                </a:tc>
                <a:tc>
                  <a:txBody>
                    <a:bodyPr/>
                    <a:lstStyle/>
                    <a:p>
                      <a:pPr algn="just"/>
                      <a:r>
                        <a:rPr lang="en-US" sz="1200" b="1" dirty="0">
                          <a:latin typeface="Times New Roman" panose="02020603050405020304" pitchFamily="18" charset="0"/>
                          <a:cs typeface="Times New Roman" panose="02020603050405020304" pitchFamily="18" charset="0"/>
                        </a:rPr>
                        <a:t>Reinforcement Learning: A Literature Review</a:t>
                      </a:r>
                      <a:endParaRPr lang="en-IN" sz="1200" b="1"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IEEEXPLORE.IEEE.ORG </a:t>
                      </a:r>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200" dirty="0">
                          <a:latin typeface="Times New Roman" panose="02020603050405020304" pitchFamily="18" charset="0"/>
                          <a:cs typeface="Times New Roman" panose="02020603050405020304" pitchFamily="18" charset="0"/>
                        </a:rPr>
                        <a:t>Reinforcement Learning (RL) trains agents to make decisions by maximizing rewards. This review traces RL's evolution, categorizing it into Flat, Hierarchical, and Meta RL. It highlights applications in fields like autonomous driving and healthcare, noting rapid progress driven by academia and industry giants.</a:t>
                      </a:r>
                    </a:p>
                  </a:txBody>
                  <a:tcPr/>
                </a:tc>
                <a:tc>
                  <a:txBody>
                    <a:bodyPr/>
                    <a:lstStyle/>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Versatility </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Adaptive Learning </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Autonomy</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Innovative Research</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 Problem Solving</a:t>
                      </a:r>
                      <a:endParaRPr lang="en-IN" sz="1200" b="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Computational Complexity</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Data Efficiency</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Stability and Convergence</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Generalization</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Implementation Challenges</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06310851"/>
                  </a:ext>
                </a:extLst>
              </a:tr>
              <a:tr h="1616192">
                <a:tc>
                  <a:txBody>
                    <a:bodyPr/>
                    <a:lstStyle/>
                    <a:p>
                      <a:pPr algn="just"/>
                      <a:r>
                        <a:rPr lang="en-IN" dirty="0"/>
                        <a:t>2</a:t>
                      </a:r>
                    </a:p>
                  </a:txBody>
                  <a:tcPr/>
                </a:tc>
                <a:tc>
                  <a:txBody>
                    <a:bodyPr/>
                    <a:lstStyle/>
                    <a:p>
                      <a:pPr algn="just"/>
                      <a:r>
                        <a:rPr lang="en-IN" sz="1200" b="1" dirty="0">
                          <a:latin typeface="Times New Roman" panose="02020603050405020304" pitchFamily="18" charset="0"/>
                          <a:cs typeface="Times New Roman" panose="02020603050405020304" pitchFamily="18" charset="0"/>
                        </a:rPr>
                        <a:t>Reinforcement Learning: A Survey</a:t>
                      </a:r>
                    </a:p>
                  </a:txBody>
                  <a:tcPr/>
                </a:tc>
                <a:tc>
                  <a:txBody>
                    <a:bodyPr/>
                    <a:lstStyle/>
                    <a:p>
                      <a:r>
                        <a:rPr lang="en-US" sz="1200" dirty="0">
                          <a:latin typeface="Times New Roman" panose="02020603050405020304" pitchFamily="18" charset="0"/>
                          <a:cs typeface="Times New Roman" panose="02020603050405020304" pitchFamily="18" charset="0"/>
                        </a:rPr>
                        <a:t>IEEEXPLORE.IEEE.ORG </a:t>
                      </a:r>
                      <a:endParaRPr lang="en-IN" sz="1200" dirty="0">
                        <a:latin typeface="Times New Roman" panose="02020603050405020304" pitchFamily="18" charset="0"/>
                        <a:cs typeface="Times New Roman" panose="02020603050405020304" pitchFamily="18" charset="0"/>
                      </a:endParaRPr>
                    </a:p>
                  </a:txBody>
                  <a:tcPr/>
                </a:tc>
                <a:tc>
                  <a:txBody>
                    <a:bodyPr/>
                    <a:lstStyle/>
                    <a:p>
                      <a:pPr algn="just"/>
                      <a:r>
                        <a:rPr lang="en-US" sz="1200" dirty="0">
                          <a:latin typeface="Times New Roman" panose="02020603050405020304" pitchFamily="18" charset="0"/>
                          <a:cs typeface="Times New Roman" panose="02020603050405020304" pitchFamily="18" charset="0"/>
                        </a:rPr>
                        <a:t>This survey by Kaelbling, Littman, and Moore explores reinforcement learning (RL) from a computer science perspective, addressing key concepts like exploration vs. exploitation, Markov decision processes, and learning from delayed rewards. It categorizes RL models, discusses various algorithms, and examines successful systems, highlighting future research directions.</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Comprehensive Coverage</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 Key Concepts</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Algorithm Discussion: </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Future Insights</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Interdisciplinary Links</a:t>
                      </a:r>
                    </a:p>
                  </a:txBody>
                  <a:tcPr/>
                </a:tc>
                <a:tc>
                  <a:txBody>
                    <a:bodyPr/>
                    <a:lstStyle/>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Complexity</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Breadth Over Depth</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Dynamic Nature of Field</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Application Limitations</a:t>
                      </a:r>
                    </a:p>
                    <a:p>
                      <a:pPr marL="285750" indent="-285750">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Exploration Requirement</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63598491"/>
                  </a:ext>
                </a:extLst>
              </a:tr>
            </a:tbl>
          </a:graphicData>
        </a:graphic>
      </p:graphicFrame>
    </p:spTree>
    <p:extLst>
      <p:ext uri="{BB962C8B-B14F-4D97-AF65-F5344CB8AC3E}">
        <p14:creationId xmlns:p14="http://schemas.microsoft.com/office/powerpoint/2010/main" val="3682034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BFD5A4-E107-357B-D0E3-009459126DA6}"/>
              </a:ext>
            </a:extLst>
          </p:cNvPr>
          <p:cNvSpPr txBox="1"/>
          <p:nvPr/>
        </p:nvSpPr>
        <p:spPr>
          <a:xfrm>
            <a:off x="2176015" y="414871"/>
            <a:ext cx="6094562" cy="646331"/>
          </a:xfrm>
          <a:prstGeom prst="rect">
            <a:avLst/>
          </a:prstGeom>
          <a:noFill/>
        </p:spPr>
        <p:txBody>
          <a:bodyPr wrap="square">
            <a:spAutoFit/>
          </a:bodyPr>
          <a:lstStyle/>
          <a:p>
            <a:r>
              <a:rPr lang="en-IN" sz="3600" b="1" dirty="0">
                <a:ln w="0"/>
                <a:effectLst>
                  <a:outerShdw blurRad="38100" dist="19050" dir="2700000" algn="tl" rotWithShape="0">
                    <a:schemeClr val="dk1">
                      <a:alpha val="40000"/>
                    </a:schemeClr>
                  </a:outerShdw>
                </a:effectLst>
                <a:highlight>
                  <a:srgbClr val="C0C0C0"/>
                </a:highlight>
                <a:latin typeface="Times New Roman" panose="02020603050405020304" pitchFamily="18" charset="0"/>
                <a:cs typeface="Times New Roman" panose="02020603050405020304" pitchFamily="18" charset="0"/>
              </a:rPr>
              <a:t>Literature Survey</a:t>
            </a:r>
            <a:endParaRPr lang="en-IN" sz="3600" b="1" dirty="0">
              <a:highlight>
                <a:srgbClr val="C0C0C0"/>
              </a:highlight>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4BEF7BAB-0595-0DD5-E72E-75391B260443}"/>
              </a:ext>
            </a:extLst>
          </p:cNvPr>
          <p:cNvGraphicFramePr>
            <a:graphicFrameLocks noGrp="1"/>
          </p:cNvGraphicFramePr>
          <p:nvPr>
            <p:extLst>
              <p:ext uri="{D42A27DB-BD31-4B8C-83A1-F6EECF244321}">
                <p14:modId xmlns:p14="http://schemas.microsoft.com/office/powerpoint/2010/main" val="1289717327"/>
              </p:ext>
            </p:extLst>
          </p:nvPr>
        </p:nvGraphicFramePr>
        <p:xfrm>
          <a:off x="134309" y="1982714"/>
          <a:ext cx="11923381" cy="3832308"/>
        </p:xfrm>
        <a:graphic>
          <a:graphicData uri="http://schemas.openxmlformats.org/drawingml/2006/table">
            <a:tbl>
              <a:tblPr firstRow="1" bandRow="1">
                <a:tableStyleId>{5C22544A-7EE6-4342-B048-85BDC9FD1C3A}</a:tableStyleId>
              </a:tblPr>
              <a:tblGrid>
                <a:gridCol w="530362">
                  <a:extLst>
                    <a:ext uri="{9D8B030D-6E8A-4147-A177-3AD203B41FA5}">
                      <a16:colId xmlns:a16="http://schemas.microsoft.com/office/drawing/2014/main" val="698640403"/>
                    </a:ext>
                  </a:extLst>
                </a:gridCol>
                <a:gridCol w="1521161">
                  <a:extLst>
                    <a:ext uri="{9D8B030D-6E8A-4147-A177-3AD203B41FA5}">
                      <a16:colId xmlns:a16="http://schemas.microsoft.com/office/drawing/2014/main" val="3872834082"/>
                    </a:ext>
                  </a:extLst>
                </a:gridCol>
                <a:gridCol w="1367682">
                  <a:extLst>
                    <a:ext uri="{9D8B030D-6E8A-4147-A177-3AD203B41FA5}">
                      <a16:colId xmlns:a16="http://schemas.microsoft.com/office/drawing/2014/main" val="3000441952"/>
                    </a:ext>
                  </a:extLst>
                </a:gridCol>
                <a:gridCol w="3831536">
                  <a:extLst>
                    <a:ext uri="{9D8B030D-6E8A-4147-A177-3AD203B41FA5}">
                      <a16:colId xmlns:a16="http://schemas.microsoft.com/office/drawing/2014/main" val="1026031524"/>
                    </a:ext>
                  </a:extLst>
                </a:gridCol>
                <a:gridCol w="2413000">
                  <a:extLst>
                    <a:ext uri="{9D8B030D-6E8A-4147-A177-3AD203B41FA5}">
                      <a16:colId xmlns:a16="http://schemas.microsoft.com/office/drawing/2014/main" val="1933083364"/>
                    </a:ext>
                  </a:extLst>
                </a:gridCol>
                <a:gridCol w="2259640">
                  <a:extLst>
                    <a:ext uri="{9D8B030D-6E8A-4147-A177-3AD203B41FA5}">
                      <a16:colId xmlns:a16="http://schemas.microsoft.com/office/drawing/2014/main" val="397138409"/>
                    </a:ext>
                  </a:extLst>
                </a:gridCol>
              </a:tblGrid>
              <a:tr h="661636">
                <a:tc>
                  <a:txBody>
                    <a:bodyPr/>
                    <a:lstStyle/>
                    <a:p>
                      <a:pPr algn="just"/>
                      <a:r>
                        <a:rPr lang="en-IN" sz="1400" b="1" dirty="0">
                          <a:latin typeface="Times New Roman" panose="02020603050405020304" pitchFamily="18" charset="0"/>
                          <a:cs typeface="Times New Roman" panose="02020603050405020304" pitchFamily="18" charset="0"/>
                        </a:rPr>
                        <a:t>SL NO</a:t>
                      </a:r>
                    </a:p>
                  </a:txBody>
                  <a:tcPr/>
                </a:tc>
                <a:tc>
                  <a:txBody>
                    <a:bodyPr/>
                    <a:lstStyle/>
                    <a:p>
                      <a:pPr algn="just"/>
                      <a:r>
                        <a:rPr lang="en-IN" sz="1400" b="1" dirty="0">
                          <a:latin typeface="Times New Roman" panose="02020603050405020304" pitchFamily="18" charset="0"/>
                          <a:cs typeface="Times New Roman" panose="02020603050405020304" pitchFamily="18" charset="0"/>
                        </a:rPr>
                        <a:t>PAPER TITLE</a:t>
                      </a:r>
                    </a:p>
                  </a:txBody>
                  <a:tcPr/>
                </a:tc>
                <a:tc>
                  <a:txBody>
                    <a:bodyPr/>
                    <a:lstStyle/>
                    <a:p>
                      <a:pPr algn="just"/>
                      <a:r>
                        <a:rPr lang="en-IN" sz="1400" b="1" dirty="0">
                          <a:latin typeface="Times New Roman" panose="02020603050405020304" pitchFamily="18" charset="0"/>
                          <a:cs typeface="Times New Roman" panose="02020603050405020304" pitchFamily="18" charset="0"/>
                        </a:rPr>
                        <a:t>JOURNAL NAME</a:t>
                      </a:r>
                    </a:p>
                  </a:txBody>
                  <a:tcPr/>
                </a:tc>
                <a:tc>
                  <a:txBody>
                    <a:bodyPr/>
                    <a:lstStyle/>
                    <a:p>
                      <a:pPr algn="just"/>
                      <a:r>
                        <a:rPr lang="en-IN" sz="1400" b="1" dirty="0">
                          <a:latin typeface="Times New Roman" panose="02020603050405020304" pitchFamily="18" charset="0"/>
                          <a:cs typeface="Times New Roman" panose="02020603050405020304" pitchFamily="18" charset="0"/>
                        </a:rPr>
                        <a:t>DESCRIPTION</a:t>
                      </a:r>
                    </a:p>
                  </a:txBody>
                  <a:tcPr/>
                </a:tc>
                <a:tc>
                  <a:txBody>
                    <a:bodyPr/>
                    <a:lstStyle/>
                    <a:p>
                      <a:pPr algn="just"/>
                      <a:r>
                        <a:rPr lang="en-IN" sz="1400" b="1" dirty="0">
                          <a:latin typeface="Times New Roman" panose="02020603050405020304" pitchFamily="18" charset="0"/>
                          <a:cs typeface="Times New Roman" panose="02020603050405020304" pitchFamily="18" charset="0"/>
                        </a:rPr>
                        <a:t>PROS</a:t>
                      </a:r>
                    </a:p>
                  </a:txBody>
                  <a:tcPr/>
                </a:tc>
                <a:tc>
                  <a:txBody>
                    <a:bodyPr/>
                    <a:lstStyle/>
                    <a:p>
                      <a:pPr algn="just"/>
                      <a:r>
                        <a:rPr lang="en-IN" sz="1400" b="1" dirty="0">
                          <a:latin typeface="Times New Roman" panose="02020603050405020304" pitchFamily="18" charset="0"/>
                          <a:cs typeface="Times New Roman" panose="02020603050405020304" pitchFamily="18" charset="0"/>
                        </a:rPr>
                        <a:t>CONS</a:t>
                      </a:r>
                    </a:p>
                  </a:txBody>
                  <a:tcPr/>
                </a:tc>
                <a:extLst>
                  <a:ext uri="{0D108BD9-81ED-4DB2-BD59-A6C34878D82A}">
                    <a16:rowId xmlns:a16="http://schemas.microsoft.com/office/drawing/2014/main" val="2399813865"/>
                  </a:ext>
                </a:extLst>
              </a:tr>
              <a:tr h="1105816">
                <a:tc>
                  <a:txBody>
                    <a:bodyPr/>
                    <a:lstStyle/>
                    <a:p>
                      <a:pPr algn="just"/>
                      <a:r>
                        <a:rPr lang="en-US" sz="1200" b="0" dirty="0">
                          <a:latin typeface="Times New Roman" panose="02020603050405020304" pitchFamily="18" charset="0"/>
                          <a:cs typeface="Times New Roman" panose="02020603050405020304" pitchFamily="18" charset="0"/>
                        </a:rPr>
                        <a:t>3</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1" dirty="0">
                          <a:latin typeface="Times New Roman" panose="02020603050405020304" pitchFamily="18" charset="0"/>
                          <a:cs typeface="Times New Roman" panose="02020603050405020304" pitchFamily="18" charset="0"/>
                        </a:rPr>
                        <a:t>Actuator and Sensor Fault Isolation </a:t>
                      </a:r>
                      <a:endParaRPr lang="en-IN" sz="1200" b="1"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IEEEXPLORE.IEEE.ORG </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This research paper presents a comprehensive method for isolating actuator and sensor faults in nonlinear dynamical systems, addressing modeling uncertainty, measurement noise, and multiple faults. It divides the isolation process into Sensor Fault Isolation (SFI) and Actuator Fault Isolation (AFI) modules, demonstrating effectiveness through simulations for improved system reliability and safety.</a:t>
                      </a:r>
                    </a:p>
                  </a:txBody>
                  <a:tcPr/>
                </a:tc>
                <a:tc>
                  <a:txBody>
                    <a:bodyPr/>
                    <a:lstStyle/>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Comprehensive Approach </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Dual Modules</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Adaptive Techniques</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Handling Complexity</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Demonstrated Effectiveness</a:t>
                      </a:r>
                    </a:p>
                  </a:txBody>
                  <a:tcPr/>
                </a:tc>
                <a:tc>
                  <a:txBody>
                    <a:bodyPr/>
                    <a:lstStyle/>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 Implementation</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Simulation Dependency</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Independent Modules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Adaptive Thresholds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Generalization Limits</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06310851"/>
                  </a:ext>
                </a:extLst>
              </a:tr>
              <a:tr h="1616192">
                <a:tc>
                  <a:txBody>
                    <a:bodyPr/>
                    <a:lstStyle/>
                    <a:p>
                      <a:pPr algn="just"/>
                      <a:r>
                        <a:rPr lang="en-US" sz="1200" b="0" dirty="0">
                          <a:latin typeface="Times New Roman" panose="02020603050405020304" pitchFamily="18" charset="0"/>
                          <a:cs typeface="Times New Roman" panose="02020603050405020304" pitchFamily="18" charset="0"/>
                        </a:rPr>
                        <a:t>4</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1" dirty="0">
                          <a:latin typeface="Times New Roman" panose="02020603050405020304" pitchFamily="18" charset="0"/>
                          <a:cs typeface="Times New Roman" panose="02020603050405020304" pitchFamily="18" charset="0"/>
                        </a:rPr>
                        <a:t>A finite time fuzzy adaptive output feedback fault</a:t>
                      </a:r>
                      <a:endParaRPr lang="en-IN" sz="1200" b="1"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IEEEXPLORE.IEEE.ORG </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IN" sz="1200" b="0" dirty="0">
                          <a:latin typeface="Times New Roman" panose="02020603050405020304" pitchFamily="18" charset="0"/>
                          <a:cs typeface="Times New Roman" panose="02020603050405020304" pitchFamily="18" charset="0"/>
                        </a:rPr>
                        <a:t>This paper presents a finite-time fuzzy adaptive output-feedback fault-tolerant control (FTC) scheme for nonlinear underactuated wheeled mobile robots (UWMRs) with intermittent actuator faults. Utilizing fuzzy logic systems to approximate unknown dynamics and a backstepping control technique, the scheme ensures system stability and convergent estimation errors, validated by simulations.</a:t>
                      </a:r>
                    </a:p>
                  </a:txBody>
                  <a:tcPr/>
                </a:tc>
                <a:tc>
                  <a:txBody>
                    <a:bodyPr/>
                    <a:lstStyle/>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Finite-Time Control</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Fuzzy Logic Systems</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Adaptive Output-Feedback</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Backstepping Control</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Validation</a:t>
                      </a:r>
                      <a:endParaRPr lang="en-US" sz="1200"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Complexity</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Simulation-Based Validation</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Specialized Application</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Intermittent Faults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Tuning and Calibration</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63598491"/>
                  </a:ext>
                </a:extLst>
              </a:tr>
            </a:tbl>
          </a:graphicData>
        </a:graphic>
      </p:graphicFrame>
    </p:spTree>
    <p:extLst>
      <p:ext uri="{BB962C8B-B14F-4D97-AF65-F5344CB8AC3E}">
        <p14:creationId xmlns:p14="http://schemas.microsoft.com/office/powerpoint/2010/main" val="1314816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BFD5A4-E107-357B-D0E3-009459126DA6}"/>
              </a:ext>
            </a:extLst>
          </p:cNvPr>
          <p:cNvSpPr txBox="1"/>
          <p:nvPr/>
        </p:nvSpPr>
        <p:spPr>
          <a:xfrm>
            <a:off x="2176015" y="414871"/>
            <a:ext cx="6094562" cy="646331"/>
          </a:xfrm>
          <a:prstGeom prst="rect">
            <a:avLst/>
          </a:prstGeom>
          <a:noFill/>
        </p:spPr>
        <p:txBody>
          <a:bodyPr wrap="square">
            <a:spAutoFit/>
          </a:bodyPr>
          <a:lstStyle/>
          <a:p>
            <a:r>
              <a:rPr lang="en-IN" sz="3600" b="1" dirty="0">
                <a:ln w="0"/>
                <a:effectLst>
                  <a:outerShdw blurRad="38100" dist="19050" dir="2700000" algn="tl" rotWithShape="0">
                    <a:schemeClr val="dk1">
                      <a:alpha val="40000"/>
                    </a:schemeClr>
                  </a:outerShdw>
                </a:effectLst>
                <a:highlight>
                  <a:srgbClr val="C0C0C0"/>
                </a:highlight>
                <a:latin typeface="Times New Roman" panose="02020603050405020304" pitchFamily="18" charset="0"/>
                <a:cs typeface="Times New Roman" panose="02020603050405020304" pitchFamily="18" charset="0"/>
              </a:rPr>
              <a:t>Literature Survey</a:t>
            </a:r>
            <a:endParaRPr lang="en-IN" sz="3600" b="1" dirty="0">
              <a:highlight>
                <a:srgbClr val="C0C0C0"/>
              </a:highlight>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4BEF7BAB-0595-0DD5-E72E-75391B260443}"/>
              </a:ext>
            </a:extLst>
          </p:cNvPr>
          <p:cNvGraphicFramePr>
            <a:graphicFrameLocks noGrp="1"/>
          </p:cNvGraphicFramePr>
          <p:nvPr>
            <p:extLst>
              <p:ext uri="{D42A27DB-BD31-4B8C-83A1-F6EECF244321}">
                <p14:modId xmlns:p14="http://schemas.microsoft.com/office/powerpoint/2010/main" val="419861837"/>
              </p:ext>
            </p:extLst>
          </p:nvPr>
        </p:nvGraphicFramePr>
        <p:xfrm>
          <a:off x="134309" y="1982714"/>
          <a:ext cx="11923381" cy="3832308"/>
        </p:xfrm>
        <a:graphic>
          <a:graphicData uri="http://schemas.openxmlformats.org/drawingml/2006/table">
            <a:tbl>
              <a:tblPr firstRow="1" bandRow="1">
                <a:tableStyleId>{5C22544A-7EE6-4342-B048-85BDC9FD1C3A}</a:tableStyleId>
              </a:tblPr>
              <a:tblGrid>
                <a:gridCol w="530362">
                  <a:extLst>
                    <a:ext uri="{9D8B030D-6E8A-4147-A177-3AD203B41FA5}">
                      <a16:colId xmlns:a16="http://schemas.microsoft.com/office/drawing/2014/main" val="698640403"/>
                    </a:ext>
                  </a:extLst>
                </a:gridCol>
                <a:gridCol w="1521161">
                  <a:extLst>
                    <a:ext uri="{9D8B030D-6E8A-4147-A177-3AD203B41FA5}">
                      <a16:colId xmlns:a16="http://schemas.microsoft.com/office/drawing/2014/main" val="3872834082"/>
                    </a:ext>
                  </a:extLst>
                </a:gridCol>
                <a:gridCol w="1367682">
                  <a:extLst>
                    <a:ext uri="{9D8B030D-6E8A-4147-A177-3AD203B41FA5}">
                      <a16:colId xmlns:a16="http://schemas.microsoft.com/office/drawing/2014/main" val="3000441952"/>
                    </a:ext>
                  </a:extLst>
                </a:gridCol>
                <a:gridCol w="3831536">
                  <a:extLst>
                    <a:ext uri="{9D8B030D-6E8A-4147-A177-3AD203B41FA5}">
                      <a16:colId xmlns:a16="http://schemas.microsoft.com/office/drawing/2014/main" val="1026031524"/>
                    </a:ext>
                  </a:extLst>
                </a:gridCol>
                <a:gridCol w="2413000">
                  <a:extLst>
                    <a:ext uri="{9D8B030D-6E8A-4147-A177-3AD203B41FA5}">
                      <a16:colId xmlns:a16="http://schemas.microsoft.com/office/drawing/2014/main" val="1933083364"/>
                    </a:ext>
                  </a:extLst>
                </a:gridCol>
                <a:gridCol w="2259640">
                  <a:extLst>
                    <a:ext uri="{9D8B030D-6E8A-4147-A177-3AD203B41FA5}">
                      <a16:colId xmlns:a16="http://schemas.microsoft.com/office/drawing/2014/main" val="397138409"/>
                    </a:ext>
                  </a:extLst>
                </a:gridCol>
              </a:tblGrid>
              <a:tr h="661636">
                <a:tc>
                  <a:txBody>
                    <a:bodyPr/>
                    <a:lstStyle/>
                    <a:p>
                      <a:pPr algn="just"/>
                      <a:r>
                        <a:rPr lang="en-IN" sz="1400" b="1" dirty="0">
                          <a:latin typeface="Times New Roman" panose="02020603050405020304" pitchFamily="18" charset="0"/>
                          <a:cs typeface="Times New Roman" panose="02020603050405020304" pitchFamily="18" charset="0"/>
                        </a:rPr>
                        <a:t>SL NO</a:t>
                      </a:r>
                    </a:p>
                  </a:txBody>
                  <a:tcPr/>
                </a:tc>
                <a:tc>
                  <a:txBody>
                    <a:bodyPr/>
                    <a:lstStyle/>
                    <a:p>
                      <a:pPr algn="just"/>
                      <a:r>
                        <a:rPr lang="en-IN" sz="1400" b="1" dirty="0">
                          <a:latin typeface="Times New Roman" panose="02020603050405020304" pitchFamily="18" charset="0"/>
                          <a:cs typeface="Times New Roman" panose="02020603050405020304" pitchFamily="18" charset="0"/>
                        </a:rPr>
                        <a:t>PAPER TITLE</a:t>
                      </a:r>
                    </a:p>
                  </a:txBody>
                  <a:tcPr/>
                </a:tc>
                <a:tc>
                  <a:txBody>
                    <a:bodyPr/>
                    <a:lstStyle/>
                    <a:p>
                      <a:pPr algn="just"/>
                      <a:r>
                        <a:rPr lang="en-IN" sz="1400" b="1" dirty="0">
                          <a:latin typeface="Times New Roman" panose="02020603050405020304" pitchFamily="18" charset="0"/>
                          <a:cs typeface="Times New Roman" panose="02020603050405020304" pitchFamily="18" charset="0"/>
                        </a:rPr>
                        <a:t>JOURNAL NAME</a:t>
                      </a:r>
                    </a:p>
                  </a:txBody>
                  <a:tcPr/>
                </a:tc>
                <a:tc>
                  <a:txBody>
                    <a:bodyPr/>
                    <a:lstStyle/>
                    <a:p>
                      <a:pPr algn="just"/>
                      <a:r>
                        <a:rPr lang="en-IN" sz="1400" b="1" dirty="0">
                          <a:latin typeface="Times New Roman" panose="02020603050405020304" pitchFamily="18" charset="0"/>
                          <a:cs typeface="Times New Roman" panose="02020603050405020304" pitchFamily="18" charset="0"/>
                        </a:rPr>
                        <a:t>DESCRIPTION</a:t>
                      </a:r>
                    </a:p>
                  </a:txBody>
                  <a:tcPr/>
                </a:tc>
                <a:tc>
                  <a:txBody>
                    <a:bodyPr/>
                    <a:lstStyle/>
                    <a:p>
                      <a:pPr algn="just"/>
                      <a:r>
                        <a:rPr lang="en-IN" sz="1400" b="1" dirty="0">
                          <a:latin typeface="Times New Roman" panose="02020603050405020304" pitchFamily="18" charset="0"/>
                          <a:cs typeface="Times New Roman" panose="02020603050405020304" pitchFamily="18" charset="0"/>
                        </a:rPr>
                        <a:t>PROS</a:t>
                      </a:r>
                    </a:p>
                  </a:txBody>
                  <a:tcPr/>
                </a:tc>
                <a:tc>
                  <a:txBody>
                    <a:bodyPr/>
                    <a:lstStyle/>
                    <a:p>
                      <a:pPr algn="just"/>
                      <a:r>
                        <a:rPr lang="en-IN" sz="1400" b="1" dirty="0">
                          <a:latin typeface="Times New Roman" panose="02020603050405020304" pitchFamily="18" charset="0"/>
                          <a:cs typeface="Times New Roman" panose="02020603050405020304" pitchFamily="18" charset="0"/>
                        </a:rPr>
                        <a:t>CONS</a:t>
                      </a:r>
                    </a:p>
                  </a:txBody>
                  <a:tcPr/>
                </a:tc>
                <a:extLst>
                  <a:ext uri="{0D108BD9-81ED-4DB2-BD59-A6C34878D82A}">
                    <a16:rowId xmlns:a16="http://schemas.microsoft.com/office/drawing/2014/main" val="2399813865"/>
                  </a:ext>
                </a:extLst>
              </a:tr>
              <a:tr h="1105816">
                <a:tc>
                  <a:txBody>
                    <a:bodyPr/>
                    <a:lstStyle/>
                    <a:p>
                      <a:pPr algn="just"/>
                      <a:r>
                        <a:rPr lang="en-US" sz="1200" b="0" dirty="0">
                          <a:latin typeface="Times New Roman" panose="02020603050405020304" pitchFamily="18" charset="0"/>
                          <a:cs typeface="Times New Roman" panose="02020603050405020304" pitchFamily="18" charset="0"/>
                        </a:rPr>
                        <a:t>5</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1" dirty="0">
                          <a:latin typeface="Times New Roman" panose="02020603050405020304" pitchFamily="18" charset="0"/>
                          <a:cs typeface="Times New Roman" panose="02020603050405020304" pitchFamily="18" charset="0"/>
                        </a:rPr>
                        <a:t>A survey on multi agent reinforcement learning </a:t>
                      </a:r>
                      <a:endParaRPr lang="en-IN" sz="1200" b="1"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IEEEXPLORE.IEEE.ORG </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This research paper presents a comprehensive method for isolating actuator and sensor faults in nonlinear dynamical systems, addressing modeling uncertainty, measurement noise, and multiple faults. It divides the isolation process into Sensor Fault Isolation (SFI) and Actuator Fault Isolation (AFI) modules, demonstrating effectiveness through simulations for improved system reliability and safety.</a:t>
                      </a:r>
                    </a:p>
                  </a:txBody>
                  <a:tcPr/>
                </a:tc>
                <a:tc>
                  <a:txBody>
                    <a:bodyPr/>
                    <a:lstStyle/>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Comprehensive Approach </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Dual Modules</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Adaptive Techniques</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Handling Complexity</a:t>
                      </a:r>
                    </a:p>
                    <a:p>
                      <a:pPr marL="285750" indent="-285750" algn="just">
                        <a:buFont typeface="Arial" panose="020B0604020202020204" pitchFamily="34" charset="0"/>
                        <a:buChar char="•"/>
                      </a:pPr>
                      <a:r>
                        <a:rPr lang="en-IN" sz="1200" b="0" dirty="0">
                          <a:latin typeface="Times New Roman" panose="02020603050405020304" pitchFamily="18" charset="0"/>
                          <a:cs typeface="Times New Roman" panose="02020603050405020304" pitchFamily="18" charset="0"/>
                        </a:rPr>
                        <a:t>Demonstrated Effectiveness</a:t>
                      </a:r>
                    </a:p>
                  </a:txBody>
                  <a:tcPr/>
                </a:tc>
                <a:tc>
                  <a:txBody>
                    <a:bodyPr/>
                    <a:lstStyle/>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 Implementation</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Simulation Dependency</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Independent Modules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Adaptive Thresholds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Generalization Limits</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06310851"/>
                  </a:ext>
                </a:extLst>
              </a:tr>
              <a:tr h="1616192">
                <a:tc>
                  <a:txBody>
                    <a:bodyPr/>
                    <a:lstStyle/>
                    <a:p>
                      <a:pPr algn="just"/>
                      <a:r>
                        <a:rPr lang="en-US" sz="1200" b="0" dirty="0">
                          <a:latin typeface="Times New Roman" panose="02020603050405020304" pitchFamily="18" charset="0"/>
                          <a:cs typeface="Times New Roman" panose="02020603050405020304" pitchFamily="18" charset="0"/>
                        </a:rPr>
                        <a:t>6</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1" dirty="0">
                          <a:latin typeface="Times New Roman" panose="02020603050405020304" pitchFamily="18" charset="0"/>
                          <a:cs typeface="Times New Roman" panose="02020603050405020304" pitchFamily="18" charset="0"/>
                        </a:rPr>
                        <a:t>A survey on multi agent reinforcement learning</a:t>
                      </a:r>
                      <a:endParaRPr lang="en-IN" sz="1200" b="1"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IEEEXPLORE.IEEE.ORG </a:t>
                      </a:r>
                      <a:endParaRPr lang="en-IN" sz="1200" b="0" dirty="0">
                        <a:latin typeface="Times New Roman" panose="02020603050405020304" pitchFamily="18" charset="0"/>
                        <a:cs typeface="Times New Roman" panose="02020603050405020304" pitchFamily="18" charset="0"/>
                      </a:endParaRPr>
                    </a:p>
                  </a:txBody>
                  <a:tcPr/>
                </a:tc>
                <a:tc>
                  <a:txBody>
                    <a:bodyPr/>
                    <a:lstStyle/>
                    <a:p>
                      <a:pPr algn="just"/>
                      <a:r>
                        <a:rPr lang="en-US" sz="1200" b="0" dirty="0">
                          <a:latin typeface="Times New Roman" panose="02020603050405020304" pitchFamily="18" charset="0"/>
                          <a:cs typeface="Times New Roman" panose="02020603050405020304" pitchFamily="18" charset="0"/>
                        </a:rPr>
                        <a:t>This paper surveys multi-agent reinforcement learning (MARL), covering its historical evolution, challenges, applications, and benchmark environments. It highlights the complexities of MARL, including communication and learning challenges, and the non-stationary environment. The paper also discusses MARL applications in robotics, telecommunications, and autonomous vehicles, providing a valuable resource for researchers and developers.</a:t>
                      </a:r>
                      <a:endParaRPr lang="en-IN" sz="1200"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Comprehensive Coverage</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Highlighting Challenges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Diverse Applications </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Benchmark Environments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Valuable Resource</a:t>
                      </a:r>
                    </a:p>
                  </a:txBody>
                  <a:tcPr/>
                </a:tc>
                <a:tc>
                  <a:txBody>
                    <a:bodyPr/>
                    <a:lstStyle/>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Complexity of Content</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Broad Focus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Rapidly Evolving Field</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Simulation Limitations</a:t>
                      </a:r>
                    </a:p>
                    <a:p>
                      <a:pPr marL="285750" indent="-285750" algn="just">
                        <a:buFont typeface="Arial" panose="020B0604020202020204" pitchFamily="34" charset="0"/>
                        <a:buChar char="•"/>
                      </a:pPr>
                      <a:r>
                        <a:rPr lang="en-US" sz="1200" b="0" dirty="0">
                          <a:latin typeface="Times New Roman" panose="02020603050405020304" pitchFamily="18" charset="0"/>
                          <a:cs typeface="Times New Roman" panose="02020603050405020304" pitchFamily="18" charset="0"/>
                        </a:rPr>
                        <a:t>Interdisciplinary Knowledge Required</a:t>
                      </a:r>
                      <a:endParaRPr lang="en-IN" sz="12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63598491"/>
                  </a:ext>
                </a:extLst>
              </a:tr>
            </a:tbl>
          </a:graphicData>
        </a:graphic>
      </p:graphicFrame>
    </p:spTree>
    <p:extLst>
      <p:ext uri="{BB962C8B-B14F-4D97-AF65-F5344CB8AC3E}">
        <p14:creationId xmlns:p14="http://schemas.microsoft.com/office/powerpoint/2010/main" val="116991298"/>
      </p:ext>
    </p:extLst>
  </p:cSld>
  <p:clrMapOvr>
    <a:masterClrMapping/>
  </p:clrMapOvr>
</p:sld>
</file>

<file path=ppt/theme/theme1.xml><?xml version="1.0" encoding="utf-8"?>
<a:theme xmlns:a="http://schemas.openxmlformats.org/drawingml/2006/main" name="CITECH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ECH template" id="{97582786-3044-42DC-82D5-DF699C5700B5}" vid="{B783C0B2-7648-4094-AA0A-D0EB59CA80A9}"/>
    </a:ext>
  </a:extLst>
</a:theme>
</file>

<file path=docProps/app.xml><?xml version="1.0" encoding="utf-8"?>
<Properties xmlns="http://schemas.openxmlformats.org/officeDocument/2006/extended-properties" xmlns:vt="http://schemas.openxmlformats.org/officeDocument/2006/docPropsVTypes">
  <Template>CITECH template</Template>
  <TotalTime>2395</TotalTime>
  <Words>2489</Words>
  <Application>Microsoft Office PowerPoint</Application>
  <PresentationFormat>Widescreen</PresentationFormat>
  <Paragraphs>230</Paragraphs>
  <Slides>26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Sitka Subheading</vt:lpstr>
      <vt:lpstr>Times New Roman</vt:lpstr>
      <vt:lpstr>Wingdings</vt:lpstr>
      <vt:lpstr>CITECH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Varalatchoumy M</dc:creator>
  <cp:lastModifiedBy>Boopathy Sankar Pallavapuram</cp:lastModifiedBy>
  <cp:revision>119</cp:revision>
  <dcterms:created xsi:type="dcterms:W3CDTF">2023-10-18T08:32:17Z</dcterms:created>
  <dcterms:modified xsi:type="dcterms:W3CDTF">2024-07-21T12:28:01Z</dcterms:modified>
</cp:coreProperties>
</file>

<file path=docProps/thumbnail.jpeg>
</file>